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2" r:id="rId4"/>
  </p:sldMasterIdLst>
  <p:notesMasterIdLst>
    <p:notesMasterId r:id="rId16"/>
  </p:notesMasterIdLst>
  <p:handoutMasterIdLst>
    <p:handoutMasterId r:id="rId17"/>
  </p:handoutMasterIdLst>
  <p:sldIdLst>
    <p:sldId id="262" r:id="rId5"/>
    <p:sldId id="268" r:id="rId6"/>
    <p:sldId id="269" r:id="rId7"/>
    <p:sldId id="261" r:id="rId8"/>
    <p:sldId id="270" r:id="rId9"/>
    <p:sldId id="265" r:id="rId10"/>
    <p:sldId id="259" r:id="rId11"/>
    <p:sldId id="271" r:id="rId12"/>
    <p:sldId id="272" r:id="rId13"/>
    <p:sldId id="273"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87"/>
  </p:normalViewPr>
  <p:slideViewPr>
    <p:cSldViewPr snapToGrid="0" snapToObjects="1">
      <p:cViewPr varScale="1">
        <p:scale>
          <a:sx n="91" d="100"/>
          <a:sy n="91" d="100"/>
        </p:scale>
        <p:origin x="84" y="438"/>
      </p:cViewPr>
      <p:guideLst/>
    </p:cSldViewPr>
  </p:slideViewPr>
  <p:notesTextViewPr>
    <p:cViewPr>
      <p:scale>
        <a:sx n="1" d="1"/>
        <a:sy n="1" d="1"/>
      </p:scale>
      <p:origin x="0" y="0"/>
    </p:cViewPr>
  </p:notesTextViewPr>
  <p:notesViewPr>
    <p:cSldViewPr snapToGrid="0" snapToObjects="1">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503D04-C97E-4622-AE07-D0307CB3B4CA}" type="doc">
      <dgm:prSet loTypeId="urn:microsoft.com/office/officeart/2016/7/layout/RepeatingBendingProcessNew" loCatId="process" qsTypeId="urn:microsoft.com/office/officeart/2005/8/quickstyle/simple2" qsCatId="simple" csTypeId="urn:microsoft.com/office/officeart/2005/8/colors/colorful1" csCatId="colorful" phldr="1"/>
      <dgm:spPr/>
      <dgm:t>
        <a:bodyPr/>
        <a:lstStyle/>
        <a:p>
          <a:endParaRPr lang="en-US"/>
        </a:p>
      </dgm:t>
    </dgm:pt>
    <dgm:pt modelId="{AAC263CB-8256-4B03-92FE-1622698FB3E9}">
      <dgm:prSet custT="1"/>
      <dgm:spPr/>
      <dgm:t>
        <a:bodyPr anchor="ctr"/>
        <a:lstStyle/>
        <a:p>
          <a:r>
            <a:rPr lang="en-US" sz="1400" b="1" dirty="0">
              <a:solidFill>
                <a:schemeClr val="bg1"/>
              </a:solidFill>
            </a:rPr>
            <a:t>Level 1 to Level 2</a:t>
          </a:r>
        </a:p>
        <a:p>
          <a:r>
            <a:rPr lang="en-US" sz="1400" b="0" dirty="0">
              <a:solidFill>
                <a:schemeClr val="bg1"/>
              </a:solidFill>
            </a:rPr>
            <a:t>Progresses from no engagement strategies or adaptations for student diversity to minimal and often ineffective attempts to engage and support all students (</a:t>
          </a:r>
          <a:r>
            <a:rPr lang="en-US" sz="1400" b="0" dirty="0" err="1">
              <a:solidFill>
                <a:schemeClr val="bg1"/>
              </a:solidFill>
            </a:rPr>
            <a:t>CalStateTEACH</a:t>
          </a:r>
          <a:r>
            <a:rPr lang="en-US" sz="1400" b="0" dirty="0">
              <a:solidFill>
                <a:schemeClr val="bg1"/>
              </a:solidFill>
            </a:rPr>
            <a:t> Program, 2019a).</a:t>
          </a:r>
        </a:p>
      </dgm:t>
    </dgm:pt>
    <dgm:pt modelId="{0BEED663-FC38-4EAD-940F-4C475D2C87DB}" type="parTrans" cxnId="{C5E94186-9CB6-4C42-92B3-C546CC53A7B9}">
      <dgm:prSet/>
      <dgm:spPr/>
      <dgm:t>
        <a:bodyPr/>
        <a:lstStyle/>
        <a:p>
          <a:endParaRPr lang="en-US" sz="2000"/>
        </a:p>
      </dgm:t>
    </dgm:pt>
    <dgm:pt modelId="{808B76D0-8EC7-469A-93AC-7A6017188A9D}" type="sibTrans" cxnId="{C5E94186-9CB6-4C42-92B3-C546CC53A7B9}">
      <dgm:prSet custT="1"/>
      <dgm:spPr/>
      <dgm:t>
        <a:bodyPr/>
        <a:lstStyle/>
        <a:p>
          <a:endParaRPr lang="en-US" sz="2000" dirty="0"/>
        </a:p>
      </dgm:t>
    </dgm:pt>
    <dgm:pt modelId="{4E8D2E69-0173-4BD3-B96A-7A9C5DD12B47}">
      <dgm:prSet custT="1"/>
      <dgm:spPr/>
      <dgm:t>
        <a:bodyPr anchor="ctr"/>
        <a:lstStyle/>
        <a:p>
          <a:r>
            <a:rPr lang="en-US" sz="1400" b="1" dirty="0">
              <a:solidFill>
                <a:schemeClr val="bg1"/>
              </a:solidFill>
            </a:rPr>
            <a:t>Level 2 to Level 3</a:t>
          </a:r>
          <a:endParaRPr lang="en-US" sz="1400" dirty="0">
            <a:solidFill>
              <a:schemeClr val="bg1"/>
            </a:solidFill>
          </a:endParaRPr>
        </a:p>
        <a:p>
          <a:r>
            <a:rPr lang="en-US" sz="1400" dirty="0">
              <a:solidFill>
                <a:schemeClr val="bg1"/>
              </a:solidFill>
            </a:rPr>
            <a:t>Advances from basic and partially effective engagement strategies to more thoughtful and effective adaptations that clearly support diverse learning need  (</a:t>
          </a:r>
          <a:r>
            <a:rPr lang="en-US" sz="1400" dirty="0" err="1">
              <a:solidFill>
                <a:schemeClr val="bg1"/>
              </a:solidFill>
            </a:rPr>
            <a:t>CalStateTEACH</a:t>
          </a:r>
          <a:r>
            <a:rPr lang="en-US" sz="1400" dirty="0">
              <a:solidFill>
                <a:schemeClr val="bg1"/>
              </a:solidFill>
            </a:rPr>
            <a:t> Program, 2019a).</a:t>
          </a:r>
        </a:p>
      </dgm:t>
    </dgm:pt>
    <dgm:pt modelId="{B954BF22-E3B3-4A1C-802E-590228BE2D9C}" type="parTrans" cxnId="{0F866C41-EB5F-47BD-A2CD-A58671F15B67}">
      <dgm:prSet/>
      <dgm:spPr/>
      <dgm:t>
        <a:bodyPr/>
        <a:lstStyle/>
        <a:p>
          <a:endParaRPr lang="en-US" sz="2000"/>
        </a:p>
      </dgm:t>
    </dgm:pt>
    <dgm:pt modelId="{FEF1E80E-8A9E-4B0A-817C-2A4CFDCF3FB2}" type="sibTrans" cxnId="{0F866C41-EB5F-47BD-A2CD-A58671F15B67}">
      <dgm:prSet custT="1"/>
      <dgm:spPr/>
      <dgm:t>
        <a:bodyPr/>
        <a:lstStyle/>
        <a:p>
          <a:endParaRPr lang="en-US" sz="2000" dirty="0"/>
        </a:p>
      </dgm:t>
    </dgm:pt>
    <dgm:pt modelId="{93A6A030-ABAB-4EFA-B539-0FDB3E07C1EF}">
      <dgm:prSet custT="1"/>
      <dgm:spPr/>
      <dgm:t>
        <a:bodyPr anchor="ctr"/>
        <a:lstStyle/>
        <a:p>
          <a:r>
            <a:rPr lang="en-US" sz="1400" b="1" dirty="0">
              <a:solidFill>
                <a:schemeClr val="bg1"/>
              </a:solidFill>
            </a:rPr>
            <a:t>Level 3 to Level 4</a:t>
          </a:r>
        </a:p>
        <a:p>
          <a:r>
            <a:rPr lang="en-US" sz="1400" dirty="0">
              <a:solidFill>
                <a:schemeClr val="bg1"/>
              </a:solidFill>
            </a:rPr>
            <a:t>Moves from effective engagement strategies to more detailed and adaptive approaches that are tailored to individual student profiles and needs (California Commission on Teacher Credentialing, 2023).</a:t>
          </a:r>
        </a:p>
      </dgm:t>
    </dgm:pt>
    <dgm:pt modelId="{3D674B97-6DC6-4A12-85BA-0976D3064237}" type="parTrans" cxnId="{4B40C8DC-6B57-4F5B-8440-7241C649700B}">
      <dgm:prSet/>
      <dgm:spPr/>
      <dgm:t>
        <a:bodyPr/>
        <a:lstStyle/>
        <a:p>
          <a:endParaRPr lang="en-US" sz="2000"/>
        </a:p>
      </dgm:t>
    </dgm:pt>
    <dgm:pt modelId="{BFE0749E-E343-4A6F-BD09-2810EE6B4BD7}" type="sibTrans" cxnId="{4B40C8DC-6B57-4F5B-8440-7241C649700B}">
      <dgm:prSet custT="1"/>
      <dgm:spPr/>
      <dgm:t>
        <a:bodyPr/>
        <a:lstStyle/>
        <a:p>
          <a:endParaRPr lang="en-US" sz="2000" dirty="0"/>
        </a:p>
      </dgm:t>
    </dgm:pt>
    <dgm:pt modelId="{76D56F19-2708-49DB-8F92-D8AC45F23A9A}">
      <dgm:prSet custT="1"/>
      <dgm:spPr>
        <a:solidFill>
          <a:schemeClr val="accent1"/>
        </a:solidFill>
      </dgm:spPr>
      <dgm:t>
        <a:bodyPr anchor="ctr"/>
        <a:lstStyle/>
        <a:p>
          <a:r>
            <a:rPr lang="en-US" sz="1400" b="1" dirty="0">
              <a:solidFill>
                <a:schemeClr val="bg1"/>
              </a:solidFill>
            </a:rPr>
            <a:t>Level 4 to Level 5</a:t>
          </a:r>
        </a:p>
        <a:p>
          <a:r>
            <a:rPr lang="en-US" sz="1400" dirty="0">
              <a:solidFill>
                <a:schemeClr val="bg1"/>
              </a:solidFill>
            </a:rPr>
            <a:t>Shifts from tailored engagement strategies to a holistic use of UDL principles, ensuring all students are fully engaged and supported through highly flexible and inclusive teaching methods (California Commission on Teacher Credentialing, 2023).</a:t>
          </a:r>
        </a:p>
      </dgm:t>
    </dgm:pt>
    <dgm:pt modelId="{9D5610C2-0A12-494A-AC46-8DD17C08B09F}" type="parTrans" cxnId="{32E90211-17E0-4DDF-9274-DD3E46D811B8}">
      <dgm:prSet/>
      <dgm:spPr/>
      <dgm:t>
        <a:bodyPr/>
        <a:lstStyle/>
        <a:p>
          <a:endParaRPr lang="en-US" sz="2000"/>
        </a:p>
      </dgm:t>
    </dgm:pt>
    <dgm:pt modelId="{EC8965A1-F755-4945-8AAC-DCF1F68F011E}" type="sibTrans" cxnId="{32E90211-17E0-4DDF-9274-DD3E46D811B8}">
      <dgm:prSet/>
      <dgm:spPr/>
      <dgm:t>
        <a:bodyPr/>
        <a:lstStyle/>
        <a:p>
          <a:endParaRPr lang="en-US" sz="2000"/>
        </a:p>
      </dgm:t>
    </dgm:pt>
    <dgm:pt modelId="{C7117AA3-29D3-A641-A58D-533CC172901B}" type="pres">
      <dgm:prSet presAssocID="{D4503D04-C97E-4622-AE07-D0307CB3B4CA}" presName="Name0" presStyleCnt="0">
        <dgm:presLayoutVars>
          <dgm:dir/>
          <dgm:resizeHandles val="exact"/>
        </dgm:presLayoutVars>
      </dgm:prSet>
      <dgm:spPr/>
    </dgm:pt>
    <dgm:pt modelId="{591CA60E-213E-7B4B-B9DE-D89D137D3DA9}" type="pres">
      <dgm:prSet presAssocID="{AAC263CB-8256-4B03-92FE-1622698FB3E9}" presName="node" presStyleLbl="node1" presStyleIdx="0" presStyleCnt="4">
        <dgm:presLayoutVars>
          <dgm:bulletEnabled val="1"/>
        </dgm:presLayoutVars>
      </dgm:prSet>
      <dgm:spPr/>
    </dgm:pt>
    <dgm:pt modelId="{0B9714F2-E001-9048-99B0-C46EAB1CEAC1}" type="pres">
      <dgm:prSet presAssocID="{808B76D0-8EC7-469A-93AC-7A6017188A9D}" presName="sibTrans" presStyleLbl="sibTrans1D1" presStyleIdx="0" presStyleCnt="3"/>
      <dgm:spPr/>
    </dgm:pt>
    <dgm:pt modelId="{DBF0B936-C069-4B45-92D0-BC84490381D7}" type="pres">
      <dgm:prSet presAssocID="{808B76D0-8EC7-469A-93AC-7A6017188A9D}" presName="connectorText" presStyleLbl="sibTrans1D1" presStyleIdx="0" presStyleCnt="3"/>
      <dgm:spPr/>
    </dgm:pt>
    <dgm:pt modelId="{1FC37317-8B75-7A4E-B46A-6C6A45F69C67}" type="pres">
      <dgm:prSet presAssocID="{4E8D2E69-0173-4BD3-B96A-7A9C5DD12B47}" presName="node" presStyleLbl="node1" presStyleIdx="1" presStyleCnt="4">
        <dgm:presLayoutVars>
          <dgm:bulletEnabled val="1"/>
        </dgm:presLayoutVars>
      </dgm:prSet>
      <dgm:spPr/>
    </dgm:pt>
    <dgm:pt modelId="{DD741774-D280-DD46-9C9B-33FE253D22FC}" type="pres">
      <dgm:prSet presAssocID="{FEF1E80E-8A9E-4B0A-817C-2A4CFDCF3FB2}" presName="sibTrans" presStyleLbl="sibTrans1D1" presStyleIdx="1" presStyleCnt="3"/>
      <dgm:spPr/>
    </dgm:pt>
    <dgm:pt modelId="{B4080084-7793-E342-92FE-F348EAFF157C}" type="pres">
      <dgm:prSet presAssocID="{FEF1E80E-8A9E-4B0A-817C-2A4CFDCF3FB2}" presName="connectorText" presStyleLbl="sibTrans1D1" presStyleIdx="1" presStyleCnt="3"/>
      <dgm:spPr/>
    </dgm:pt>
    <dgm:pt modelId="{F14BE627-E883-874F-A626-EC388DCE8D9B}" type="pres">
      <dgm:prSet presAssocID="{93A6A030-ABAB-4EFA-B539-0FDB3E07C1EF}" presName="node" presStyleLbl="node1" presStyleIdx="2" presStyleCnt="4">
        <dgm:presLayoutVars>
          <dgm:bulletEnabled val="1"/>
        </dgm:presLayoutVars>
      </dgm:prSet>
      <dgm:spPr/>
    </dgm:pt>
    <dgm:pt modelId="{63AED5AC-6A4E-294A-8C0F-D72D7D241108}" type="pres">
      <dgm:prSet presAssocID="{BFE0749E-E343-4A6F-BD09-2810EE6B4BD7}" presName="sibTrans" presStyleLbl="sibTrans1D1" presStyleIdx="2" presStyleCnt="3"/>
      <dgm:spPr/>
    </dgm:pt>
    <dgm:pt modelId="{A4A67B76-88B9-3B42-B3EF-AFCDA17E5E1C}" type="pres">
      <dgm:prSet presAssocID="{BFE0749E-E343-4A6F-BD09-2810EE6B4BD7}" presName="connectorText" presStyleLbl="sibTrans1D1" presStyleIdx="2" presStyleCnt="3"/>
      <dgm:spPr/>
    </dgm:pt>
    <dgm:pt modelId="{D42A6699-F599-8045-897A-5A654DF673C0}" type="pres">
      <dgm:prSet presAssocID="{76D56F19-2708-49DB-8F92-D8AC45F23A9A}" presName="node" presStyleLbl="node1" presStyleIdx="3" presStyleCnt="4">
        <dgm:presLayoutVars>
          <dgm:bulletEnabled val="1"/>
        </dgm:presLayoutVars>
      </dgm:prSet>
      <dgm:spPr/>
    </dgm:pt>
  </dgm:ptLst>
  <dgm:cxnLst>
    <dgm:cxn modelId="{66512605-B992-8044-B3E6-E4EF4B6992BD}" type="presOf" srcId="{FEF1E80E-8A9E-4B0A-817C-2A4CFDCF3FB2}" destId="{DD741774-D280-DD46-9C9B-33FE253D22FC}" srcOrd="0" destOrd="0" presId="urn:microsoft.com/office/officeart/2016/7/layout/RepeatingBendingProcessNew"/>
    <dgm:cxn modelId="{A9B54F08-706D-074E-8E9A-EBFEEAA22FAA}" type="presOf" srcId="{808B76D0-8EC7-469A-93AC-7A6017188A9D}" destId="{DBF0B936-C069-4B45-92D0-BC84490381D7}" srcOrd="1" destOrd="0" presId="urn:microsoft.com/office/officeart/2016/7/layout/RepeatingBendingProcessNew"/>
    <dgm:cxn modelId="{E8FDC109-B482-B84E-95EE-92A52C5C47F4}" type="presOf" srcId="{76D56F19-2708-49DB-8F92-D8AC45F23A9A}" destId="{D42A6699-F599-8045-897A-5A654DF673C0}" srcOrd="0" destOrd="0" presId="urn:microsoft.com/office/officeart/2016/7/layout/RepeatingBendingProcessNew"/>
    <dgm:cxn modelId="{32E90211-17E0-4DDF-9274-DD3E46D811B8}" srcId="{D4503D04-C97E-4622-AE07-D0307CB3B4CA}" destId="{76D56F19-2708-49DB-8F92-D8AC45F23A9A}" srcOrd="3" destOrd="0" parTransId="{9D5610C2-0A12-494A-AC46-8DD17C08B09F}" sibTransId="{EC8965A1-F755-4945-8AAC-DCF1F68F011E}"/>
    <dgm:cxn modelId="{00653E19-B8E7-A740-A472-1977092F60A0}" type="presOf" srcId="{4E8D2E69-0173-4BD3-B96A-7A9C5DD12B47}" destId="{1FC37317-8B75-7A4E-B46A-6C6A45F69C67}" srcOrd="0" destOrd="0" presId="urn:microsoft.com/office/officeart/2016/7/layout/RepeatingBendingProcessNew"/>
    <dgm:cxn modelId="{D907A31C-5CFB-374D-89E1-68F3C8505565}" type="presOf" srcId="{BFE0749E-E343-4A6F-BD09-2810EE6B4BD7}" destId="{A4A67B76-88B9-3B42-B3EF-AFCDA17E5E1C}" srcOrd="1" destOrd="0" presId="urn:microsoft.com/office/officeart/2016/7/layout/RepeatingBendingProcessNew"/>
    <dgm:cxn modelId="{0F866C41-EB5F-47BD-A2CD-A58671F15B67}" srcId="{D4503D04-C97E-4622-AE07-D0307CB3B4CA}" destId="{4E8D2E69-0173-4BD3-B96A-7A9C5DD12B47}" srcOrd="1" destOrd="0" parTransId="{B954BF22-E3B3-4A1C-802E-590228BE2D9C}" sibTransId="{FEF1E80E-8A9E-4B0A-817C-2A4CFDCF3FB2}"/>
    <dgm:cxn modelId="{6CE97453-8862-AD4C-A88F-D046002A23EE}" type="presOf" srcId="{FEF1E80E-8A9E-4B0A-817C-2A4CFDCF3FB2}" destId="{B4080084-7793-E342-92FE-F348EAFF157C}" srcOrd="1" destOrd="0" presId="urn:microsoft.com/office/officeart/2016/7/layout/RepeatingBendingProcessNew"/>
    <dgm:cxn modelId="{C5E94186-9CB6-4C42-92B3-C546CC53A7B9}" srcId="{D4503D04-C97E-4622-AE07-D0307CB3B4CA}" destId="{AAC263CB-8256-4B03-92FE-1622698FB3E9}" srcOrd="0" destOrd="0" parTransId="{0BEED663-FC38-4EAD-940F-4C475D2C87DB}" sibTransId="{808B76D0-8EC7-469A-93AC-7A6017188A9D}"/>
    <dgm:cxn modelId="{47016397-455F-EC49-8301-8A7FB8F85FB3}" type="presOf" srcId="{D4503D04-C97E-4622-AE07-D0307CB3B4CA}" destId="{C7117AA3-29D3-A641-A58D-533CC172901B}" srcOrd="0" destOrd="0" presId="urn:microsoft.com/office/officeart/2016/7/layout/RepeatingBendingProcessNew"/>
    <dgm:cxn modelId="{9AC8BDBC-6730-B045-9CCF-76DAB6ABAAE6}" type="presOf" srcId="{BFE0749E-E343-4A6F-BD09-2810EE6B4BD7}" destId="{63AED5AC-6A4E-294A-8C0F-D72D7D241108}" srcOrd="0" destOrd="0" presId="urn:microsoft.com/office/officeart/2016/7/layout/RepeatingBendingProcessNew"/>
    <dgm:cxn modelId="{FE75BCD7-BEFD-2B4A-857D-4205F1F546BF}" type="presOf" srcId="{AAC263CB-8256-4B03-92FE-1622698FB3E9}" destId="{591CA60E-213E-7B4B-B9DE-D89D137D3DA9}" srcOrd="0" destOrd="0" presId="urn:microsoft.com/office/officeart/2016/7/layout/RepeatingBendingProcessNew"/>
    <dgm:cxn modelId="{84E8A2D8-19F1-F847-BCDE-877F09D08EDA}" type="presOf" srcId="{93A6A030-ABAB-4EFA-B539-0FDB3E07C1EF}" destId="{F14BE627-E883-874F-A626-EC388DCE8D9B}" srcOrd="0" destOrd="0" presId="urn:microsoft.com/office/officeart/2016/7/layout/RepeatingBendingProcessNew"/>
    <dgm:cxn modelId="{4B40C8DC-6B57-4F5B-8440-7241C649700B}" srcId="{D4503D04-C97E-4622-AE07-D0307CB3B4CA}" destId="{93A6A030-ABAB-4EFA-B539-0FDB3E07C1EF}" srcOrd="2" destOrd="0" parTransId="{3D674B97-6DC6-4A12-85BA-0976D3064237}" sibTransId="{BFE0749E-E343-4A6F-BD09-2810EE6B4BD7}"/>
    <dgm:cxn modelId="{670470FF-28F5-8747-80CB-D5309335BE4E}" type="presOf" srcId="{808B76D0-8EC7-469A-93AC-7A6017188A9D}" destId="{0B9714F2-E001-9048-99B0-C46EAB1CEAC1}" srcOrd="0" destOrd="0" presId="urn:microsoft.com/office/officeart/2016/7/layout/RepeatingBendingProcessNew"/>
    <dgm:cxn modelId="{54EC6AF8-8601-FB4F-A2D0-DB03BBC973B1}" type="presParOf" srcId="{C7117AA3-29D3-A641-A58D-533CC172901B}" destId="{591CA60E-213E-7B4B-B9DE-D89D137D3DA9}" srcOrd="0" destOrd="0" presId="urn:microsoft.com/office/officeart/2016/7/layout/RepeatingBendingProcessNew"/>
    <dgm:cxn modelId="{6386B277-0B98-3845-B375-656F6843D11A}" type="presParOf" srcId="{C7117AA3-29D3-A641-A58D-533CC172901B}" destId="{0B9714F2-E001-9048-99B0-C46EAB1CEAC1}" srcOrd="1" destOrd="0" presId="urn:microsoft.com/office/officeart/2016/7/layout/RepeatingBendingProcessNew"/>
    <dgm:cxn modelId="{76384253-4A53-B443-80FD-2EF068156A86}" type="presParOf" srcId="{0B9714F2-E001-9048-99B0-C46EAB1CEAC1}" destId="{DBF0B936-C069-4B45-92D0-BC84490381D7}" srcOrd="0" destOrd="0" presId="urn:microsoft.com/office/officeart/2016/7/layout/RepeatingBendingProcessNew"/>
    <dgm:cxn modelId="{E8588933-DC2A-1949-97A0-149E024060BF}" type="presParOf" srcId="{C7117AA3-29D3-A641-A58D-533CC172901B}" destId="{1FC37317-8B75-7A4E-B46A-6C6A45F69C67}" srcOrd="2" destOrd="0" presId="urn:microsoft.com/office/officeart/2016/7/layout/RepeatingBendingProcessNew"/>
    <dgm:cxn modelId="{AC78AD39-C148-BB4D-98EA-D6CD0C26FBA7}" type="presParOf" srcId="{C7117AA3-29D3-A641-A58D-533CC172901B}" destId="{DD741774-D280-DD46-9C9B-33FE253D22FC}" srcOrd="3" destOrd="0" presId="urn:microsoft.com/office/officeart/2016/7/layout/RepeatingBendingProcessNew"/>
    <dgm:cxn modelId="{9CE3DEE8-B926-6B48-99A6-61F253EB87DF}" type="presParOf" srcId="{DD741774-D280-DD46-9C9B-33FE253D22FC}" destId="{B4080084-7793-E342-92FE-F348EAFF157C}" srcOrd="0" destOrd="0" presId="urn:microsoft.com/office/officeart/2016/7/layout/RepeatingBendingProcessNew"/>
    <dgm:cxn modelId="{EC00BA5B-7C94-D14D-A573-503F23913101}" type="presParOf" srcId="{C7117AA3-29D3-A641-A58D-533CC172901B}" destId="{F14BE627-E883-874F-A626-EC388DCE8D9B}" srcOrd="4" destOrd="0" presId="urn:microsoft.com/office/officeart/2016/7/layout/RepeatingBendingProcessNew"/>
    <dgm:cxn modelId="{C959B72A-D800-9544-8676-DE829FFB4EA1}" type="presParOf" srcId="{C7117AA3-29D3-A641-A58D-533CC172901B}" destId="{63AED5AC-6A4E-294A-8C0F-D72D7D241108}" srcOrd="5" destOrd="0" presId="urn:microsoft.com/office/officeart/2016/7/layout/RepeatingBendingProcessNew"/>
    <dgm:cxn modelId="{DABC8E6C-99C5-3340-95B9-6CF8BC427CA3}" type="presParOf" srcId="{63AED5AC-6A4E-294A-8C0F-D72D7D241108}" destId="{A4A67B76-88B9-3B42-B3EF-AFCDA17E5E1C}" srcOrd="0" destOrd="0" presId="urn:microsoft.com/office/officeart/2016/7/layout/RepeatingBendingProcessNew"/>
    <dgm:cxn modelId="{AA62AE45-F47E-C040-8561-C054B92C617C}" type="presParOf" srcId="{C7117AA3-29D3-A641-A58D-533CC172901B}" destId="{D42A6699-F599-8045-897A-5A654DF673C0}" srcOrd="6" destOrd="0" presId="urn:microsoft.com/office/officeart/2016/7/layout/RepeatingBendingProcessNew"/>
  </dgm:cxnLst>
  <dgm:bg/>
  <dgm:whole>
    <a:effectLst/>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503D04-C97E-4622-AE07-D0307CB3B4CA}" type="doc">
      <dgm:prSet loTypeId="urn:microsoft.com/office/officeart/2016/7/layout/RepeatingBendingProcessNew" loCatId="process" qsTypeId="urn:microsoft.com/office/officeart/2005/8/quickstyle/simple2" qsCatId="simple" csTypeId="urn:microsoft.com/office/officeart/2005/8/colors/colorful1" csCatId="colorful" phldr="1"/>
      <dgm:spPr/>
      <dgm:t>
        <a:bodyPr/>
        <a:lstStyle/>
        <a:p>
          <a:endParaRPr lang="en-US"/>
        </a:p>
      </dgm:t>
    </dgm:pt>
    <dgm:pt modelId="{AAC263CB-8256-4B03-92FE-1622698FB3E9}">
      <dgm:prSet custT="1"/>
      <dgm:spPr/>
      <dgm:t>
        <a:bodyPr anchor="ctr"/>
        <a:lstStyle/>
        <a:p>
          <a:r>
            <a:rPr lang="en-US" sz="1400" b="1" dirty="0">
              <a:solidFill>
                <a:schemeClr val="bg1"/>
              </a:solidFill>
            </a:rPr>
            <a:t>Level 1 to Level 2</a:t>
          </a:r>
        </a:p>
        <a:p>
          <a:r>
            <a:rPr lang="en-US" sz="1400" b="0" dirty="0">
              <a:solidFill>
                <a:schemeClr val="bg1"/>
              </a:solidFill>
            </a:rPr>
            <a:t>Improves from limited consideration of how lesson planning meets diverse needs to some planning that considers student diversity, although often insufficient (</a:t>
          </a:r>
          <a:r>
            <a:rPr lang="en-US" sz="1400" b="0" dirty="0" err="1">
              <a:solidFill>
                <a:schemeClr val="bg1"/>
              </a:solidFill>
            </a:rPr>
            <a:t>CalStateTEACH</a:t>
          </a:r>
          <a:r>
            <a:rPr lang="en-US" sz="1400" b="0" dirty="0">
              <a:solidFill>
                <a:schemeClr val="bg1"/>
              </a:solidFill>
            </a:rPr>
            <a:t> Program, 2019).</a:t>
          </a:r>
        </a:p>
      </dgm:t>
    </dgm:pt>
    <dgm:pt modelId="{0BEED663-FC38-4EAD-940F-4C475D2C87DB}" type="parTrans" cxnId="{C5E94186-9CB6-4C42-92B3-C546CC53A7B9}">
      <dgm:prSet/>
      <dgm:spPr/>
      <dgm:t>
        <a:bodyPr/>
        <a:lstStyle/>
        <a:p>
          <a:endParaRPr lang="en-US" sz="2000"/>
        </a:p>
      </dgm:t>
    </dgm:pt>
    <dgm:pt modelId="{808B76D0-8EC7-469A-93AC-7A6017188A9D}" type="sibTrans" cxnId="{C5E94186-9CB6-4C42-92B3-C546CC53A7B9}">
      <dgm:prSet custT="1"/>
      <dgm:spPr/>
      <dgm:t>
        <a:bodyPr/>
        <a:lstStyle/>
        <a:p>
          <a:endParaRPr lang="en-US" sz="2000" dirty="0"/>
        </a:p>
      </dgm:t>
    </dgm:pt>
    <dgm:pt modelId="{4E8D2E69-0173-4BD3-B96A-7A9C5DD12B47}">
      <dgm:prSet custT="1"/>
      <dgm:spPr/>
      <dgm:t>
        <a:bodyPr anchor="ctr"/>
        <a:lstStyle/>
        <a:p>
          <a:r>
            <a:rPr lang="en-US" sz="1400" b="1" dirty="0">
              <a:solidFill>
                <a:schemeClr val="bg1"/>
              </a:solidFill>
            </a:rPr>
            <a:t>Level 2 to Level 3</a:t>
          </a:r>
          <a:endParaRPr lang="en-US" sz="1400" dirty="0">
            <a:solidFill>
              <a:schemeClr val="bg1"/>
            </a:solidFill>
          </a:endParaRPr>
        </a:p>
        <a:p>
          <a:r>
            <a:rPr lang="en-US" sz="1400" dirty="0">
              <a:solidFill>
                <a:schemeClr val="bg1"/>
              </a:solidFill>
            </a:rPr>
            <a:t>Develops from basic consideration of diversity to more comprehensive planning that includes appropriate and effective instructional strategies for a diverse student body (</a:t>
          </a:r>
          <a:r>
            <a:rPr lang="en-US" sz="1400" dirty="0" err="1">
              <a:solidFill>
                <a:schemeClr val="bg1"/>
              </a:solidFill>
            </a:rPr>
            <a:t>CalStateTEACH</a:t>
          </a:r>
          <a:r>
            <a:rPr lang="en-US" sz="1400" dirty="0">
              <a:solidFill>
                <a:schemeClr val="bg1"/>
              </a:solidFill>
            </a:rPr>
            <a:t> Program, 2019).</a:t>
          </a:r>
        </a:p>
      </dgm:t>
    </dgm:pt>
    <dgm:pt modelId="{B954BF22-E3B3-4A1C-802E-590228BE2D9C}" type="parTrans" cxnId="{0F866C41-EB5F-47BD-A2CD-A58671F15B67}">
      <dgm:prSet/>
      <dgm:spPr/>
      <dgm:t>
        <a:bodyPr/>
        <a:lstStyle/>
        <a:p>
          <a:endParaRPr lang="en-US" sz="2000"/>
        </a:p>
      </dgm:t>
    </dgm:pt>
    <dgm:pt modelId="{FEF1E80E-8A9E-4B0A-817C-2A4CFDCF3FB2}" type="sibTrans" cxnId="{0F866C41-EB5F-47BD-A2CD-A58671F15B67}">
      <dgm:prSet custT="1"/>
      <dgm:spPr/>
      <dgm:t>
        <a:bodyPr/>
        <a:lstStyle/>
        <a:p>
          <a:endParaRPr lang="en-US" sz="2000" dirty="0"/>
        </a:p>
      </dgm:t>
    </dgm:pt>
    <dgm:pt modelId="{93A6A030-ABAB-4EFA-B539-0FDB3E07C1EF}">
      <dgm:prSet custT="1"/>
      <dgm:spPr/>
      <dgm:t>
        <a:bodyPr anchor="ctr"/>
        <a:lstStyle/>
        <a:p>
          <a:r>
            <a:rPr lang="en-US" sz="1400" b="1" dirty="0">
              <a:solidFill>
                <a:schemeClr val="bg1"/>
              </a:solidFill>
            </a:rPr>
            <a:t>Level 3 to Level 4</a:t>
          </a:r>
        </a:p>
        <a:p>
          <a:r>
            <a:rPr lang="en-US" sz="1400" dirty="0">
              <a:solidFill>
                <a:schemeClr val="bg1"/>
              </a:solidFill>
            </a:rPr>
            <a:t>Enhances from general effective planning to in-depth, culturally responsive strategies that are highly tailored to individual learning needs and cultural backgrounds (California Commission on Teacher Credentialing, 2023).</a:t>
          </a:r>
        </a:p>
      </dgm:t>
    </dgm:pt>
    <dgm:pt modelId="{3D674B97-6DC6-4A12-85BA-0976D3064237}" type="parTrans" cxnId="{4B40C8DC-6B57-4F5B-8440-7241C649700B}">
      <dgm:prSet/>
      <dgm:spPr/>
      <dgm:t>
        <a:bodyPr/>
        <a:lstStyle/>
        <a:p>
          <a:endParaRPr lang="en-US" sz="2000"/>
        </a:p>
      </dgm:t>
    </dgm:pt>
    <dgm:pt modelId="{BFE0749E-E343-4A6F-BD09-2810EE6B4BD7}" type="sibTrans" cxnId="{4B40C8DC-6B57-4F5B-8440-7241C649700B}">
      <dgm:prSet custT="1"/>
      <dgm:spPr/>
      <dgm:t>
        <a:bodyPr/>
        <a:lstStyle/>
        <a:p>
          <a:endParaRPr lang="en-US" sz="2000" dirty="0"/>
        </a:p>
      </dgm:t>
    </dgm:pt>
    <dgm:pt modelId="{76D56F19-2708-49DB-8F92-D8AC45F23A9A}">
      <dgm:prSet custT="1"/>
      <dgm:spPr>
        <a:solidFill>
          <a:schemeClr val="accent1"/>
        </a:solidFill>
      </dgm:spPr>
      <dgm:t>
        <a:bodyPr anchor="ctr"/>
        <a:lstStyle/>
        <a:p>
          <a:r>
            <a:rPr lang="en-US" sz="1400" b="1" dirty="0">
              <a:solidFill>
                <a:schemeClr val="bg1"/>
              </a:solidFill>
            </a:rPr>
            <a:t>Level 4 to Level 5</a:t>
          </a:r>
        </a:p>
        <a:p>
          <a:r>
            <a:rPr lang="en-US" sz="1400" dirty="0">
              <a:solidFill>
                <a:schemeClr val="bg1"/>
              </a:solidFill>
            </a:rPr>
            <a:t>Elevates from culturally responsive and tailored instruction to the comprehensive integration of UDL principles, creating an exceptionally inclusive learning environment that adapts to the evolving needs of every student (California Commission on Teacher Credentialing, 2023).</a:t>
          </a:r>
        </a:p>
      </dgm:t>
    </dgm:pt>
    <dgm:pt modelId="{9D5610C2-0A12-494A-AC46-8DD17C08B09F}" type="parTrans" cxnId="{32E90211-17E0-4DDF-9274-DD3E46D811B8}">
      <dgm:prSet/>
      <dgm:spPr/>
      <dgm:t>
        <a:bodyPr/>
        <a:lstStyle/>
        <a:p>
          <a:endParaRPr lang="en-US" sz="2000"/>
        </a:p>
      </dgm:t>
    </dgm:pt>
    <dgm:pt modelId="{EC8965A1-F755-4945-8AAC-DCF1F68F011E}" type="sibTrans" cxnId="{32E90211-17E0-4DDF-9274-DD3E46D811B8}">
      <dgm:prSet/>
      <dgm:spPr/>
      <dgm:t>
        <a:bodyPr/>
        <a:lstStyle/>
        <a:p>
          <a:endParaRPr lang="en-US" sz="2000"/>
        </a:p>
      </dgm:t>
    </dgm:pt>
    <dgm:pt modelId="{C7117AA3-29D3-A641-A58D-533CC172901B}" type="pres">
      <dgm:prSet presAssocID="{D4503D04-C97E-4622-AE07-D0307CB3B4CA}" presName="Name0" presStyleCnt="0">
        <dgm:presLayoutVars>
          <dgm:dir/>
          <dgm:resizeHandles val="exact"/>
        </dgm:presLayoutVars>
      </dgm:prSet>
      <dgm:spPr/>
    </dgm:pt>
    <dgm:pt modelId="{591CA60E-213E-7B4B-B9DE-D89D137D3DA9}" type="pres">
      <dgm:prSet presAssocID="{AAC263CB-8256-4B03-92FE-1622698FB3E9}" presName="node" presStyleLbl="node1" presStyleIdx="0" presStyleCnt="4">
        <dgm:presLayoutVars>
          <dgm:bulletEnabled val="1"/>
        </dgm:presLayoutVars>
      </dgm:prSet>
      <dgm:spPr/>
    </dgm:pt>
    <dgm:pt modelId="{0B9714F2-E001-9048-99B0-C46EAB1CEAC1}" type="pres">
      <dgm:prSet presAssocID="{808B76D0-8EC7-469A-93AC-7A6017188A9D}" presName="sibTrans" presStyleLbl="sibTrans1D1" presStyleIdx="0" presStyleCnt="3"/>
      <dgm:spPr/>
    </dgm:pt>
    <dgm:pt modelId="{DBF0B936-C069-4B45-92D0-BC84490381D7}" type="pres">
      <dgm:prSet presAssocID="{808B76D0-8EC7-469A-93AC-7A6017188A9D}" presName="connectorText" presStyleLbl="sibTrans1D1" presStyleIdx="0" presStyleCnt="3"/>
      <dgm:spPr/>
    </dgm:pt>
    <dgm:pt modelId="{1FC37317-8B75-7A4E-B46A-6C6A45F69C67}" type="pres">
      <dgm:prSet presAssocID="{4E8D2E69-0173-4BD3-B96A-7A9C5DD12B47}" presName="node" presStyleLbl="node1" presStyleIdx="1" presStyleCnt="4">
        <dgm:presLayoutVars>
          <dgm:bulletEnabled val="1"/>
        </dgm:presLayoutVars>
      </dgm:prSet>
      <dgm:spPr/>
    </dgm:pt>
    <dgm:pt modelId="{DD741774-D280-DD46-9C9B-33FE253D22FC}" type="pres">
      <dgm:prSet presAssocID="{FEF1E80E-8A9E-4B0A-817C-2A4CFDCF3FB2}" presName="sibTrans" presStyleLbl="sibTrans1D1" presStyleIdx="1" presStyleCnt="3"/>
      <dgm:spPr/>
    </dgm:pt>
    <dgm:pt modelId="{B4080084-7793-E342-92FE-F348EAFF157C}" type="pres">
      <dgm:prSet presAssocID="{FEF1E80E-8A9E-4B0A-817C-2A4CFDCF3FB2}" presName="connectorText" presStyleLbl="sibTrans1D1" presStyleIdx="1" presStyleCnt="3"/>
      <dgm:spPr/>
    </dgm:pt>
    <dgm:pt modelId="{F14BE627-E883-874F-A626-EC388DCE8D9B}" type="pres">
      <dgm:prSet presAssocID="{93A6A030-ABAB-4EFA-B539-0FDB3E07C1EF}" presName="node" presStyleLbl="node1" presStyleIdx="2" presStyleCnt="4">
        <dgm:presLayoutVars>
          <dgm:bulletEnabled val="1"/>
        </dgm:presLayoutVars>
      </dgm:prSet>
      <dgm:spPr/>
    </dgm:pt>
    <dgm:pt modelId="{63AED5AC-6A4E-294A-8C0F-D72D7D241108}" type="pres">
      <dgm:prSet presAssocID="{BFE0749E-E343-4A6F-BD09-2810EE6B4BD7}" presName="sibTrans" presStyleLbl="sibTrans1D1" presStyleIdx="2" presStyleCnt="3"/>
      <dgm:spPr/>
    </dgm:pt>
    <dgm:pt modelId="{A4A67B76-88B9-3B42-B3EF-AFCDA17E5E1C}" type="pres">
      <dgm:prSet presAssocID="{BFE0749E-E343-4A6F-BD09-2810EE6B4BD7}" presName="connectorText" presStyleLbl="sibTrans1D1" presStyleIdx="2" presStyleCnt="3"/>
      <dgm:spPr/>
    </dgm:pt>
    <dgm:pt modelId="{D42A6699-F599-8045-897A-5A654DF673C0}" type="pres">
      <dgm:prSet presAssocID="{76D56F19-2708-49DB-8F92-D8AC45F23A9A}" presName="node" presStyleLbl="node1" presStyleIdx="3" presStyleCnt="4">
        <dgm:presLayoutVars>
          <dgm:bulletEnabled val="1"/>
        </dgm:presLayoutVars>
      </dgm:prSet>
      <dgm:spPr/>
    </dgm:pt>
  </dgm:ptLst>
  <dgm:cxnLst>
    <dgm:cxn modelId="{66512605-B992-8044-B3E6-E4EF4B6992BD}" type="presOf" srcId="{FEF1E80E-8A9E-4B0A-817C-2A4CFDCF3FB2}" destId="{DD741774-D280-DD46-9C9B-33FE253D22FC}" srcOrd="0" destOrd="0" presId="urn:microsoft.com/office/officeart/2016/7/layout/RepeatingBendingProcessNew"/>
    <dgm:cxn modelId="{A9B54F08-706D-074E-8E9A-EBFEEAA22FAA}" type="presOf" srcId="{808B76D0-8EC7-469A-93AC-7A6017188A9D}" destId="{DBF0B936-C069-4B45-92D0-BC84490381D7}" srcOrd="1" destOrd="0" presId="urn:microsoft.com/office/officeart/2016/7/layout/RepeatingBendingProcessNew"/>
    <dgm:cxn modelId="{E8FDC109-B482-B84E-95EE-92A52C5C47F4}" type="presOf" srcId="{76D56F19-2708-49DB-8F92-D8AC45F23A9A}" destId="{D42A6699-F599-8045-897A-5A654DF673C0}" srcOrd="0" destOrd="0" presId="urn:microsoft.com/office/officeart/2016/7/layout/RepeatingBendingProcessNew"/>
    <dgm:cxn modelId="{32E90211-17E0-4DDF-9274-DD3E46D811B8}" srcId="{D4503D04-C97E-4622-AE07-D0307CB3B4CA}" destId="{76D56F19-2708-49DB-8F92-D8AC45F23A9A}" srcOrd="3" destOrd="0" parTransId="{9D5610C2-0A12-494A-AC46-8DD17C08B09F}" sibTransId="{EC8965A1-F755-4945-8AAC-DCF1F68F011E}"/>
    <dgm:cxn modelId="{00653E19-B8E7-A740-A472-1977092F60A0}" type="presOf" srcId="{4E8D2E69-0173-4BD3-B96A-7A9C5DD12B47}" destId="{1FC37317-8B75-7A4E-B46A-6C6A45F69C67}" srcOrd="0" destOrd="0" presId="urn:microsoft.com/office/officeart/2016/7/layout/RepeatingBendingProcessNew"/>
    <dgm:cxn modelId="{D907A31C-5CFB-374D-89E1-68F3C8505565}" type="presOf" srcId="{BFE0749E-E343-4A6F-BD09-2810EE6B4BD7}" destId="{A4A67B76-88B9-3B42-B3EF-AFCDA17E5E1C}" srcOrd="1" destOrd="0" presId="urn:microsoft.com/office/officeart/2016/7/layout/RepeatingBendingProcessNew"/>
    <dgm:cxn modelId="{0F866C41-EB5F-47BD-A2CD-A58671F15B67}" srcId="{D4503D04-C97E-4622-AE07-D0307CB3B4CA}" destId="{4E8D2E69-0173-4BD3-B96A-7A9C5DD12B47}" srcOrd="1" destOrd="0" parTransId="{B954BF22-E3B3-4A1C-802E-590228BE2D9C}" sibTransId="{FEF1E80E-8A9E-4B0A-817C-2A4CFDCF3FB2}"/>
    <dgm:cxn modelId="{6CE97453-8862-AD4C-A88F-D046002A23EE}" type="presOf" srcId="{FEF1E80E-8A9E-4B0A-817C-2A4CFDCF3FB2}" destId="{B4080084-7793-E342-92FE-F348EAFF157C}" srcOrd="1" destOrd="0" presId="urn:microsoft.com/office/officeart/2016/7/layout/RepeatingBendingProcessNew"/>
    <dgm:cxn modelId="{C5E94186-9CB6-4C42-92B3-C546CC53A7B9}" srcId="{D4503D04-C97E-4622-AE07-D0307CB3B4CA}" destId="{AAC263CB-8256-4B03-92FE-1622698FB3E9}" srcOrd="0" destOrd="0" parTransId="{0BEED663-FC38-4EAD-940F-4C475D2C87DB}" sibTransId="{808B76D0-8EC7-469A-93AC-7A6017188A9D}"/>
    <dgm:cxn modelId="{47016397-455F-EC49-8301-8A7FB8F85FB3}" type="presOf" srcId="{D4503D04-C97E-4622-AE07-D0307CB3B4CA}" destId="{C7117AA3-29D3-A641-A58D-533CC172901B}" srcOrd="0" destOrd="0" presId="urn:microsoft.com/office/officeart/2016/7/layout/RepeatingBendingProcessNew"/>
    <dgm:cxn modelId="{9AC8BDBC-6730-B045-9CCF-76DAB6ABAAE6}" type="presOf" srcId="{BFE0749E-E343-4A6F-BD09-2810EE6B4BD7}" destId="{63AED5AC-6A4E-294A-8C0F-D72D7D241108}" srcOrd="0" destOrd="0" presId="urn:microsoft.com/office/officeart/2016/7/layout/RepeatingBendingProcessNew"/>
    <dgm:cxn modelId="{FE75BCD7-BEFD-2B4A-857D-4205F1F546BF}" type="presOf" srcId="{AAC263CB-8256-4B03-92FE-1622698FB3E9}" destId="{591CA60E-213E-7B4B-B9DE-D89D137D3DA9}" srcOrd="0" destOrd="0" presId="urn:microsoft.com/office/officeart/2016/7/layout/RepeatingBendingProcessNew"/>
    <dgm:cxn modelId="{84E8A2D8-19F1-F847-BCDE-877F09D08EDA}" type="presOf" srcId="{93A6A030-ABAB-4EFA-B539-0FDB3E07C1EF}" destId="{F14BE627-E883-874F-A626-EC388DCE8D9B}" srcOrd="0" destOrd="0" presId="urn:microsoft.com/office/officeart/2016/7/layout/RepeatingBendingProcessNew"/>
    <dgm:cxn modelId="{4B40C8DC-6B57-4F5B-8440-7241C649700B}" srcId="{D4503D04-C97E-4622-AE07-D0307CB3B4CA}" destId="{93A6A030-ABAB-4EFA-B539-0FDB3E07C1EF}" srcOrd="2" destOrd="0" parTransId="{3D674B97-6DC6-4A12-85BA-0976D3064237}" sibTransId="{BFE0749E-E343-4A6F-BD09-2810EE6B4BD7}"/>
    <dgm:cxn modelId="{670470FF-28F5-8747-80CB-D5309335BE4E}" type="presOf" srcId="{808B76D0-8EC7-469A-93AC-7A6017188A9D}" destId="{0B9714F2-E001-9048-99B0-C46EAB1CEAC1}" srcOrd="0" destOrd="0" presId="urn:microsoft.com/office/officeart/2016/7/layout/RepeatingBendingProcessNew"/>
    <dgm:cxn modelId="{54EC6AF8-8601-FB4F-A2D0-DB03BBC973B1}" type="presParOf" srcId="{C7117AA3-29D3-A641-A58D-533CC172901B}" destId="{591CA60E-213E-7B4B-B9DE-D89D137D3DA9}" srcOrd="0" destOrd="0" presId="urn:microsoft.com/office/officeart/2016/7/layout/RepeatingBendingProcessNew"/>
    <dgm:cxn modelId="{6386B277-0B98-3845-B375-656F6843D11A}" type="presParOf" srcId="{C7117AA3-29D3-A641-A58D-533CC172901B}" destId="{0B9714F2-E001-9048-99B0-C46EAB1CEAC1}" srcOrd="1" destOrd="0" presId="urn:microsoft.com/office/officeart/2016/7/layout/RepeatingBendingProcessNew"/>
    <dgm:cxn modelId="{76384253-4A53-B443-80FD-2EF068156A86}" type="presParOf" srcId="{0B9714F2-E001-9048-99B0-C46EAB1CEAC1}" destId="{DBF0B936-C069-4B45-92D0-BC84490381D7}" srcOrd="0" destOrd="0" presId="urn:microsoft.com/office/officeart/2016/7/layout/RepeatingBendingProcessNew"/>
    <dgm:cxn modelId="{E8588933-DC2A-1949-97A0-149E024060BF}" type="presParOf" srcId="{C7117AA3-29D3-A641-A58D-533CC172901B}" destId="{1FC37317-8B75-7A4E-B46A-6C6A45F69C67}" srcOrd="2" destOrd="0" presId="urn:microsoft.com/office/officeart/2016/7/layout/RepeatingBendingProcessNew"/>
    <dgm:cxn modelId="{AC78AD39-C148-BB4D-98EA-D6CD0C26FBA7}" type="presParOf" srcId="{C7117AA3-29D3-A641-A58D-533CC172901B}" destId="{DD741774-D280-DD46-9C9B-33FE253D22FC}" srcOrd="3" destOrd="0" presId="urn:microsoft.com/office/officeart/2016/7/layout/RepeatingBendingProcessNew"/>
    <dgm:cxn modelId="{9CE3DEE8-B926-6B48-99A6-61F253EB87DF}" type="presParOf" srcId="{DD741774-D280-DD46-9C9B-33FE253D22FC}" destId="{B4080084-7793-E342-92FE-F348EAFF157C}" srcOrd="0" destOrd="0" presId="urn:microsoft.com/office/officeart/2016/7/layout/RepeatingBendingProcessNew"/>
    <dgm:cxn modelId="{EC00BA5B-7C94-D14D-A573-503F23913101}" type="presParOf" srcId="{C7117AA3-29D3-A641-A58D-533CC172901B}" destId="{F14BE627-E883-874F-A626-EC388DCE8D9B}" srcOrd="4" destOrd="0" presId="urn:microsoft.com/office/officeart/2016/7/layout/RepeatingBendingProcessNew"/>
    <dgm:cxn modelId="{C959B72A-D800-9544-8676-DE829FFB4EA1}" type="presParOf" srcId="{C7117AA3-29D3-A641-A58D-533CC172901B}" destId="{63AED5AC-6A4E-294A-8C0F-D72D7D241108}" srcOrd="5" destOrd="0" presId="urn:microsoft.com/office/officeart/2016/7/layout/RepeatingBendingProcessNew"/>
    <dgm:cxn modelId="{DABC8E6C-99C5-3340-95B9-6CF8BC427CA3}" type="presParOf" srcId="{63AED5AC-6A4E-294A-8C0F-D72D7D241108}" destId="{A4A67B76-88B9-3B42-B3EF-AFCDA17E5E1C}" srcOrd="0" destOrd="0" presId="urn:microsoft.com/office/officeart/2016/7/layout/RepeatingBendingProcessNew"/>
    <dgm:cxn modelId="{AA62AE45-F47E-C040-8561-C054B92C617C}" type="presParOf" srcId="{C7117AA3-29D3-A641-A58D-533CC172901B}" destId="{D42A6699-F599-8045-897A-5A654DF673C0}" srcOrd="6" destOrd="0" presId="urn:microsoft.com/office/officeart/2016/7/layout/RepeatingBendingProcessNew"/>
  </dgm:cxnLst>
  <dgm:bg/>
  <dgm:whole>
    <a:effectLst/>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7720856-93F0-4CC7-B7FD-2466914A11D4}" type="doc">
      <dgm:prSet loTypeId="urn:microsoft.com/office/officeart/2005/8/layout/hierarchy3" loCatId="hierarchy" qsTypeId="urn:microsoft.com/office/officeart/2005/8/quickstyle/simple1" qsCatId="simple" csTypeId="urn:microsoft.com/office/officeart/2005/8/colors/colorful5" csCatId="colorful" phldr="1"/>
      <dgm:spPr/>
    </dgm:pt>
    <dgm:pt modelId="{4AF52931-E4CA-4429-AACB-B8747CDB2409}">
      <dgm:prSet phldrT="[Text]"/>
      <dgm:spPr/>
      <dgm:t>
        <a:bodyPr/>
        <a:lstStyle/>
        <a:p>
          <a:r>
            <a:rPr lang="en-US"/>
            <a:t>Research</a:t>
          </a:r>
        </a:p>
      </dgm:t>
    </dgm:pt>
    <dgm:pt modelId="{67B2FC97-2FAE-4EFE-9DEE-E4216C657F35}" type="parTrans" cxnId="{F82329C8-C3B2-4E9B-9033-528488D72705}">
      <dgm:prSet/>
      <dgm:spPr/>
      <dgm:t>
        <a:bodyPr/>
        <a:lstStyle/>
        <a:p>
          <a:endParaRPr lang="en-US"/>
        </a:p>
      </dgm:t>
    </dgm:pt>
    <dgm:pt modelId="{D86AF01C-9CBC-41F8-9354-48CD82BDFDC9}" type="sibTrans" cxnId="{F82329C8-C3B2-4E9B-9033-528488D72705}">
      <dgm:prSet/>
      <dgm:spPr/>
      <dgm:t>
        <a:bodyPr/>
        <a:lstStyle/>
        <a:p>
          <a:endParaRPr lang="en-US"/>
        </a:p>
      </dgm:t>
    </dgm:pt>
    <dgm:pt modelId="{81BEB84D-9A77-49C6-9301-B3359FCAC75F}">
      <dgm:prSet phldrT="[Text]"/>
      <dgm:spPr/>
      <dgm:t>
        <a:bodyPr/>
        <a:lstStyle/>
        <a:p>
          <a:r>
            <a:rPr lang="en-US"/>
            <a:t>Communication</a:t>
          </a:r>
        </a:p>
      </dgm:t>
    </dgm:pt>
    <dgm:pt modelId="{AE4D0D43-0332-4F79-8D35-BCD8C10758AE}" type="parTrans" cxnId="{420EF6C4-7321-43BE-A2FC-253606B1E06A}">
      <dgm:prSet/>
      <dgm:spPr/>
      <dgm:t>
        <a:bodyPr/>
        <a:lstStyle/>
        <a:p>
          <a:endParaRPr lang="en-US"/>
        </a:p>
      </dgm:t>
    </dgm:pt>
    <dgm:pt modelId="{5D260F18-25D2-4074-87F1-7E78DDA61C58}" type="sibTrans" cxnId="{420EF6C4-7321-43BE-A2FC-253606B1E06A}">
      <dgm:prSet/>
      <dgm:spPr/>
      <dgm:t>
        <a:bodyPr/>
        <a:lstStyle/>
        <a:p>
          <a:endParaRPr lang="en-US"/>
        </a:p>
      </dgm:t>
    </dgm:pt>
    <dgm:pt modelId="{BFF9359E-E9B1-4B73-BACC-2C7988765B16}">
      <dgm:prSet phldrT="[Text]"/>
      <dgm:spPr/>
      <dgm:t>
        <a:bodyPr/>
        <a:lstStyle/>
        <a:p>
          <a:r>
            <a:rPr lang="en-US"/>
            <a:t>Curiosity</a:t>
          </a:r>
        </a:p>
      </dgm:t>
    </dgm:pt>
    <dgm:pt modelId="{6E0A40FA-1B79-4089-8B9A-3BA22865FE4E}" type="parTrans" cxnId="{516EC545-1971-48B3-978C-4756FCDCCFD9}">
      <dgm:prSet/>
      <dgm:spPr/>
      <dgm:t>
        <a:bodyPr/>
        <a:lstStyle/>
        <a:p>
          <a:endParaRPr lang="en-US"/>
        </a:p>
      </dgm:t>
    </dgm:pt>
    <dgm:pt modelId="{1CEF1965-C516-4C44-BAE3-2FA3F5116930}" type="sibTrans" cxnId="{516EC545-1971-48B3-978C-4756FCDCCFD9}">
      <dgm:prSet/>
      <dgm:spPr/>
      <dgm:t>
        <a:bodyPr/>
        <a:lstStyle/>
        <a:p>
          <a:endParaRPr lang="en-US"/>
        </a:p>
      </dgm:t>
    </dgm:pt>
    <dgm:pt modelId="{6D7CAEE2-13B5-42B2-839E-C11EA7631890}" type="pres">
      <dgm:prSet presAssocID="{C7720856-93F0-4CC7-B7FD-2466914A11D4}" presName="diagram" presStyleCnt="0">
        <dgm:presLayoutVars>
          <dgm:chPref val="1"/>
          <dgm:dir/>
          <dgm:animOne val="branch"/>
          <dgm:animLvl val="lvl"/>
          <dgm:resizeHandles/>
        </dgm:presLayoutVars>
      </dgm:prSet>
      <dgm:spPr/>
    </dgm:pt>
    <dgm:pt modelId="{8E51AA4C-D5A8-48B9-9617-AA664CE61525}" type="pres">
      <dgm:prSet presAssocID="{4AF52931-E4CA-4429-AACB-B8747CDB2409}" presName="root" presStyleCnt="0"/>
      <dgm:spPr/>
    </dgm:pt>
    <dgm:pt modelId="{8502B1E0-CE36-4D0D-AEBF-0ECAC10867ED}" type="pres">
      <dgm:prSet presAssocID="{4AF52931-E4CA-4429-AACB-B8747CDB2409}" presName="rootComposite" presStyleCnt="0"/>
      <dgm:spPr/>
    </dgm:pt>
    <dgm:pt modelId="{B09EDCA5-C40E-4028-90FD-DD6B1EED4494}" type="pres">
      <dgm:prSet presAssocID="{4AF52931-E4CA-4429-AACB-B8747CDB2409}" presName="rootText" presStyleLbl="node1" presStyleIdx="0" presStyleCnt="3"/>
      <dgm:spPr/>
    </dgm:pt>
    <dgm:pt modelId="{69DD79E9-37EE-4E10-98E8-0653BF19B04B}" type="pres">
      <dgm:prSet presAssocID="{4AF52931-E4CA-4429-AACB-B8747CDB2409}" presName="rootConnector" presStyleLbl="node1" presStyleIdx="0" presStyleCnt="3"/>
      <dgm:spPr/>
    </dgm:pt>
    <dgm:pt modelId="{88A311EF-AC6B-402E-A575-C684728FFFF3}" type="pres">
      <dgm:prSet presAssocID="{4AF52931-E4CA-4429-AACB-B8747CDB2409}" presName="childShape" presStyleCnt="0"/>
      <dgm:spPr/>
    </dgm:pt>
    <dgm:pt modelId="{A36637E0-3DC2-42EB-8F7D-919BCB9689D1}" type="pres">
      <dgm:prSet presAssocID="{81BEB84D-9A77-49C6-9301-B3359FCAC75F}" presName="root" presStyleCnt="0"/>
      <dgm:spPr/>
    </dgm:pt>
    <dgm:pt modelId="{CB554917-5E46-4A22-ADC0-0968363369B2}" type="pres">
      <dgm:prSet presAssocID="{81BEB84D-9A77-49C6-9301-B3359FCAC75F}" presName="rootComposite" presStyleCnt="0"/>
      <dgm:spPr/>
    </dgm:pt>
    <dgm:pt modelId="{DF0F2F97-2B40-4336-86CC-ED4C59D2EC2A}" type="pres">
      <dgm:prSet presAssocID="{81BEB84D-9A77-49C6-9301-B3359FCAC75F}" presName="rootText" presStyleLbl="node1" presStyleIdx="1" presStyleCnt="3"/>
      <dgm:spPr/>
    </dgm:pt>
    <dgm:pt modelId="{4B830BDB-D226-4B43-9211-10641FE1D1A6}" type="pres">
      <dgm:prSet presAssocID="{81BEB84D-9A77-49C6-9301-B3359FCAC75F}" presName="rootConnector" presStyleLbl="node1" presStyleIdx="1" presStyleCnt="3"/>
      <dgm:spPr/>
    </dgm:pt>
    <dgm:pt modelId="{F79BE2B5-3777-4A5D-9C68-4B4BA02D23B6}" type="pres">
      <dgm:prSet presAssocID="{81BEB84D-9A77-49C6-9301-B3359FCAC75F}" presName="childShape" presStyleCnt="0"/>
      <dgm:spPr/>
    </dgm:pt>
    <dgm:pt modelId="{E49BE640-E88B-406D-8E3A-0814E7AF0FFA}" type="pres">
      <dgm:prSet presAssocID="{BFF9359E-E9B1-4B73-BACC-2C7988765B16}" presName="root" presStyleCnt="0"/>
      <dgm:spPr/>
    </dgm:pt>
    <dgm:pt modelId="{84715727-B24F-4B24-A259-817DC4C88D10}" type="pres">
      <dgm:prSet presAssocID="{BFF9359E-E9B1-4B73-BACC-2C7988765B16}" presName="rootComposite" presStyleCnt="0"/>
      <dgm:spPr/>
    </dgm:pt>
    <dgm:pt modelId="{403D4E7B-7454-4DD1-87E8-8D060FECA9C4}" type="pres">
      <dgm:prSet presAssocID="{BFF9359E-E9B1-4B73-BACC-2C7988765B16}" presName="rootText" presStyleLbl="node1" presStyleIdx="2" presStyleCnt="3"/>
      <dgm:spPr/>
    </dgm:pt>
    <dgm:pt modelId="{8506E58C-1CDA-4497-9E47-9FA500604BF7}" type="pres">
      <dgm:prSet presAssocID="{BFF9359E-E9B1-4B73-BACC-2C7988765B16}" presName="rootConnector" presStyleLbl="node1" presStyleIdx="2" presStyleCnt="3"/>
      <dgm:spPr/>
    </dgm:pt>
    <dgm:pt modelId="{107EB9B3-42D4-4956-9CBB-FBDEF21EA400}" type="pres">
      <dgm:prSet presAssocID="{BFF9359E-E9B1-4B73-BACC-2C7988765B16}" presName="childShape" presStyleCnt="0"/>
      <dgm:spPr/>
    </dgm:pt>
  </dgm:ptLst>
  <dgm:cxnLst>
    <dgm:cxn modelId="{B4E87212-7C56-40C5-B9FA-02396B828D42}" type="presOf" srcId="{BFF9359E-E9B1-4B73-BACC-2C7988765B16}" destId="{8506E58C-1CDA-4497-9E47-9FA500604BF7}" srcOrd="1" destOrd="0" presId="urn:microsoft.com/office/officeart/2005/8/layout/hierarchy3"/>
    <dgm:cxn modelId="{4A00861A-46F9-4B60-86D7-BF6E4E747379}" type="presOf" srcId="{4AF52931-E4CA-4429-AACB-B8747CDB2409}" destId="{B09EDCA5-C40E-4028-90FD-DD6B1EED4494}" srcOrd="0" destOrd="0" presId="urn:microsoft.com/office/officeart/2005/8/layout/hierarchy3"/>
    <dgm:cxn modelId="{85E5305D-3833-4B97-86B1-108C06A09F58}" type="presOf" srcId="{81BEB84D-9A77-49C6-9301-B3359FCAC75F}" destId="{DF0F2F97-2B40-4336-86CC-ED4C59D2EC2A}" srcOrd="0" destOrd="0" presId="urn:microsoft.com/office/officeart/2005/8/layout/hierarchy3"/>
    <dgm:cxn modelId="{516EC545-1971-48B3-978C-4756FCDCCFD9}" srcId="{C7720856-93F0-4CC7-B7FD-2466914A11D4}" destId="{BFF9359E-E9B1-4B73-BACC-2C7988765B16}" srcOrd="2" destOrd="0" parTransId="{6E0A40FA-1B79-4089-8B9A-3BA22865FE4E}" sibTransId="{1CEF1965-C516-4C44-BAE3-2FA3F5116930}"/>
    <dgm:cxn modelId="{9839D37C-191E-444E-B653-16E756B0BF60}" type="presOf" srcId="{4AF52931-E4CA-4429-AACB-B8747CDB2409}" destId="{69DD79E9-37EE-4E10-98E8-0653BF19B04B}" srcOrd="1" destOrd="0" presId="urn:microsoft.com/office/officeart/2005/8/layout/hierarchy3"/>
    <dgm:cxn modelId="{7A8918AD-17C0-4B27-ABB5-833FF5310843}" type="presOf" srcId="{C7720856-93F0-4CC7-B7FD-2466914A11D4}" destId="{6D7CAEE2-13B5-42B2-839E-C11EA7631890}" srcOrd="0" destOrd="0" presId="urn:microsoft.com/office/officeart/2005/8/layout/hierarchy3"/>
    <dgm:cxn modelId="{2B7489BA-5B77-4E0D-B986-A4B095392417}" type="presOf" srcId="{BFF9359E-E9B1-4B73-BACC-2C7988765B16}" destId="{403D4E7B-7454-4DD1-87E8-8D060FECA9C4}" srcOrd="0" destOrd="0" presId="urn:microsoft.com/office/officeart/2005/8/layout/hierarchy3"/>
    <dgm:cxn modelId="{420EF6C4-7321-43BE-A2FC-253606B1E06A}" srcId="{C7720856-93F0-4CC7-B7FD-2466914A11D4}" destId="{81BEB84D-9A77-49C6-9301-B3359FCAC75F}" srcOrd="1" destOrd="0" parTransId="{AE4D0D43-0332-4F79-8D35-BCD8C10758AE}" sibTransId="{5D260F18-25D2-4074-87F1-7E78DDA61C58}"/>
    <dgm:cxn modelId="{F82329C8-C3B2-4E9B-9033-528488D72705}" srcId="{C7720856-93F0-4CC7-B7FD-2466914A11D4}" destId="{4AF52931-E4CA-4429-AACB-B8747CDB2409}" srcOrd="0" destOrd="0" parTransId="{67B2FC97-2FAE-4EFE-9DEE-E4216C657F35}" sibTransId="{D86AF01C-9CBC-41F8-9354-48CD82BDFDC9}"/>
    <dgm:cxn modelId="{CFB985FD-FA19-443D-85DA-1E48BD6FCB4C}" type="presOf" srcId="{81BEB84D-9A77-49C6-9301-B3359FCAC75F}" destId="{4B830BDB-D226-4B43-9211-10641FE1D1A6}" srcOrd="1" destOrd="0" presId="urn:microsoft.com/office/officeart/2005/8/layout/hierarchy3"/>
    <dgm:cxn modelId="{09C5D488-6176-4125-9FDD-A27E858BFD59}" type="presParOf" srcId="{6D7CAEE2-13B5-42B2-839E-C11EA7631890}" destId="{8E51AA4C-D5A8-48B9-9617-AA664CE61525}" srcOrd="0" destOrd="0" presId="urn:microsoft.com/office/officeart/2005/8/layout/hierarchy3"/>
    <dgm:cxn modelId="{58F31B49-6FF8-49C7-93C4-F17D27339650}" type="presParOf" srcId="{8E51AA4C-D5A8-48B9-9617-AA664CE61525}" destId="{8502B1E0-CE36-4D0D-AEBF-0ECAC10867ED}" srcOrd="0" destOrd="0" presId="urn:microsoft.com/office/officeart/2005/8/layout/hierarchy3"/>
    <dgm:cxn modelId="{14740B71-E69D-42CD-850F-772E083827EA}" type="presParOf" srcId="{8502B1E0-CE36-4D0D-AEBF-0ECAC10867ED}" destId="{B09EDCA5-C40E-4028-90FD-DD6B1EED4494}" srcOrd="0" destOrd="0" presId="urn:microsoft.com/office/officeart/2005/8/layout/hierarchy3"/>
    <dgm:cxn modelId="{0630FEE0-25D7-4901-9162-B89B1EB45329}" type="presParOf" srcId="{8502B1E0-CE36-4D0D-AEBF-0ECAC10867ED}" destId="{69DD79E9-37EE-4E10-98E8-0653BF19B04B}" srcOrd="1" destOrd="0" presId="urn:microsoft.com/office/officeart/2005/8/layout/hierarchy3"/>
    <dgm:cxn modelId="{C7A135D0-1C8B-4D3D-86B2-6B059B087109}" type="presParOf" srcId="{8E51AA4C-D5A8-48B9-9617-AA664CE61525}" destId="{88A311EF-AC6B-402E-A575-C684728FFFF3}" srcOrd="1" destOrd="0" presId="urn:microsoft.com/office/officeart/2005/8/layout/hierarchy3"/>
    <dgm:cxn modelId="{432A474F-BE1C-4E2B-9FC7-FF4D7B2454DD}" type="presParOf" srcId="{6D7CAEE2-13B5-42B2-839E-C11EA7631890}" destId="{A36637E0-3DC2-42EB-8F7D-919BCB9689D1}" srcOrd="1" destOrd="0" presId="urn:microsoft.com/office/officeart/2005/8/layout/hierarchy3"/>
    <dgm:cxn modelId="{DDA70817-A3BC-41B0-8C5A-E67A363CD670}" type="presParOf" srcId="{A36637E0-3DC2-42EB-8F7D-919BCB9689D1}" destId="{CB554917-5E46-4A22-ADC0-0968363369B2}" srcOrd="0" destOrd="0" presId="urn:microsoft.com/office/officeart/2005/8/layout/hierarchy3"/>
    <dgm:cxn modelId="{45FE6DA6-D62E-4AE4-85F7-F97DC0F927DD}" type="presParOf" srcId="{CB554917-5E46-4A22-ADC0-0968363369B2}" destId="{DF0F2F97-2B40-4336-86CC-ED4C59D2EC2A}" srcOrd="0" destOrd="0" presId="urn:microsoft.com/office/officeart/2005/8/layout/hierarchy3"/>
    <dgm:cxn modelId="{0C5794B6-4ABC-4245-A7BA-E4FABE166D83}" type="presParOf" srcId="{CB554917-5E46-4A22-ADC0-0968363369B2}" destId="{4B830BDB-D226-4B43-9211-10641FE1D1A6}" srcOrd="1" destOrd="0" presId="urn:microsoft.com/office/officeart/2005/8/layout/hierarchy3"/>
    <dgm:cxn modelId="{E85E70B5-A79C-49CC-AD97-170C0BE255DA}" type="presParOf" srcId="{A36637E0-3DC2-42EB-8F7D-919BCB9689D1}" destId="{F79BE2B5-3777-4A5D-9C68-4B4BA02D23B6}" srcOrd="1" destOrd="0" presId="urn:microsoft.com/office/officeart/2005/8/layout/hierarchy3"/>
    <dgm:cxn modelId="{0091CBBA-B06B-4B7E-9E4B-DFB824B5C1C9}" type="presParOf" srcId="{6D7CAEE2-13B5-42B2-839E-C11EA7631890}" destId="{E49BE640-E88B-406D-8E3A-0814E7AF0FFA}" srcOrd="2" destOrd="0" presId="urn:microsoft.com/office/officeart/2005/8/layout/hierarchy3"/>
    <dgm:cxn modelId="{246100D4-0F18-4FDE-BD28-CFB4F40F0495}" type="presParOf" srcId="{E49BE640-E88B-406D-8E3A-0814E7AF0FFA}" destId="{84715727-B24F-4B24-A259-817DC4C88D10}" srcOrd="0" destOrd="0" presId="urn:microsoft.com/office/officeart/2005/8/layout/hierarchy3"/>
    <dgm:cxn modelId="{BB52168A-E3E9-484F-A9F8-C8EBA8AE536A}" type="presParOf" srcId="{84715727-B24F-4B24-A259-817DC4C88D10}" destId="{403D4E7B-7454-4DD1-87E8-8D060FECA9C4}" srcOrd="0" destOrd="0" presId="urn:microsoft.com/office/officeart/2005/8/layout/hierarchy3"/>
    <dgm:cxn modelId="{BE1562A3-4C0C-4DAC-BB8E-2B6E2B6F3B48}" type="presParOf" srcId="{84715727-B24F-4B24-A259-817DC4C88D10}" destId="{8506E58C-1CDA-4497-9E47-9FA500604BF7}" srcOrd="1" destOrd="0" presId="urn:microsoft.com/office/officeart/2005/8/layout/hierarchy3"/>
    <dgm:cxn modelId="{1532646B-A645-4968-9A29-9912DBD3B884}" type="presParOf" srcId="{E49BE640-E88B-406D-8E3A-0814E7AF0FFA}" destId="{107EB9B3-42D4-4956-9CBB-FBDEF21EA400}" srcOrd="1" destOrd="0" presId="urn:microsoft.com/office/officeart/2005/8/layout/hierarchy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9714F2-E001-9048-99B0-C46EAB1CEAC1}">
      <dsp:nvSpPr>
        <dsp:cNvPr id="0" name=""/>
        <dsp:cNvSpPr/>
      </dsp:nvSpPr>
      <dsp:spPr>
        <a:xfrm>
          <a:off x="3859246" y="1032542"/>
          <a:ext cx="792995" cy="91440"/>
        </a:xfrm>
        <a:custGeom>
          <a:avLst/>
          <a:gdLst/>
          <a:ahLst/>
          <a:cxnLst/>
          <a:rect l="0" t="0" r="0" b="0"/>
          <a:pathLst>
            <a:path>
              <a:moveTo>
                <a:pt x="0" y="45720"/>
              </a:moveTo>
              <a:lnTo>
                <a:pt x="792995" y="45720"/>
              </a:lnTo>
            </a:path>
          </a:pathLst>
        </a:custGeom>
        <a:noFill/>
        <a:ln w="9525" cap="rnd"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dirty="0"/>
        </a:p>
      </dsp:txBody>
      <dsp:txXfrm>
        <a:off x="4235154" y="1074140"/>
        <a:ext cx="41179" cy="8244"/>
      </dsp:txXfrm>
    </dsp:sp>
    <dsp:sp modelId="{591CA60E-213E-7B4B-B9DE-D89D137D3DA9}">
      <dsp:nvSpPr>
        <dsp:cNvPr id="0" name=""/>
        <dsp:cNvSpPr/>
      </dsp:nvSpPr>
      <dsp:spPr>
        <a:xfrm>
          <a:off x="280198" y="4007"/>
          <a:ext cx="3580848" cy="2148508"/>
        </a:xfrm>
        <a:prstGeom prst="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5465" tIns="184181" rIns="175465" bIns="184181"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rPr>
            <a:t>Level 1 to Level 2</a:t>
          </a:r>
        </a:p>
        <a:p>
          <a:pPr marL="0" lvl="0" indent="0" algn="ctr" defTabSz="622300">
            <a:lnSpc>
              <a:spcPct val="90000"/>
            </a:lnSpc>
            <a:spcBef>
              <a:spcPct val="0"/>
            </a:spcBef>
            <a:spcAft>
              <a:spcPct val="35000"/>
            </a:spcAft>
            <a:buNone/>
          </a:pPr>
          <a:r>
            <a:rPr lang="en-US" sz="1400" b="0" kern="1200" dirty="0">
              <a:solidFill>
                <a:schemeClr val="bg1"/>
              </a:solidFill>
            </a:rPr>
            <a:t>Progresses from no engagement strategies or adaptations for student diversity to minimal and often ineffective attempts to engage and support all students (</a:t>
          </a:r>
          <a:r>
            <a:rPr lang="en-US" sz="1400" b="0" kern="1200" dirty="0" err="1">
              <a:solidFill>
                <a:schemeClr val="bg1"/>
              </a:solidFill>
            </a:rPr>
            <a:t>CalStateTEACH</a:t>
          </a:r>
          <a:r>
            <a:rPr lang="en-US" sz="1400" b="0" kern="1200" dirty="0">
              <a:solidFill>
                <a:schemeClr val="bg1"/>
              </a:solidFill>
            </a:rPr>
            <a:t> Program, 2019a).</a:t>
          </a:r>
        </a:p>
      </dsp:txBody>
      <dsp:txXfrm>
        <a:off x="280198" y="4007"/>
        <a:ext cx="3580848" cy="2148508"/>
      </dsp:txXfrm>
    </dsp:sp>
    <dsp:sp modelId="{DD741774-D280-DD46-9C9B-33FE253D22FC}">
      <dsp:nvSpPr>
        <dsp:cNvPr id="0" name=""/>
        <dsp:cNvSpPr/>
      </dsp:nvSpPr>
      <dsp:spPr>
        <a:xfrm>
          <a:off x="2070622" y="2150716"/>
          <a:ext cx="4404443" cy="792995"/>
        </a:xfrm>
        <a:custGeom>
          <a:avLst/>
          <a:gdLst/>
          <a:ahLst/>
          <a:cxnLst/>
          <a:rect l="0" t="0" r="0" b="0"/>
          <a:pathLst>
            <a:path>
              <a:moveTo>
                <a:pt x="4404443" y="0"/>
              </a:moveTo>
              <a:lnTo>
                <a:pt x="4404443" y="413597"/>
              </a:lnTo>
              <a:lnTo>
                <a:pt x="0" y="413597"/>
              </a:lnTo>
              <a:lnTo>
                <a:pt x="0" y="792995"/>
              </a:lnTo>
            </a:path>
          </a:pathLst>
        </a:custGeom>
        <a:noFill/>
        <a:ln w="9525" cap="rnd"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dirty="0"/>
        </a:p>
      </dsp:txBody>
      <dsp:txXfrm>
        <a:off x="4160824" y="2543092"/>
        <a:ext cx="224039" cy="8244"/>
      </dsp:txXfrm>
    </dsp:sp>
    <dsp:sp modelId="{1FC37317-8B75-7A4E-B46A-6C6A45F69C67}">
      <dsp:nvSpPr>
        <dsp:cNvPr id="0" name=""/>
        <dsp:cNvSpPr/>
      </dsp:nvSpPr>
      <dsp:spPr>
        <a:xfrm>
          <a:off x="4684641" y="4007"/>
          <a:ext cx="3580848" cy="2148508"/>
        </a:xfrm>
        <a:prstGeom prst="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5465" tIns="184181" rIns="175465" bIns="184181"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rPr>
            <a:t>Level 2 to Level 3</a:t>
          </a:r>
          <a:endParaRPr lang="en-US" sz="1400" kern="1200" dirty="0">
            <a:solidFill>
              <a:schemeClr val="bg1"/>
            </a:solidFill>
          </a:endParaRPr>
        </a:p>
        <a:p>
          <a:pPr marL="0" lvl="0" indent="0" algn="ctr" defTabSz="622300">
            <a:lnSpc>
              <a:spcPct val="90000"/>
            </a:lnSpc>
            <a:spcBef>
              <a:spcPct val="0"/>
            </a:spcBef>
            <a:spcAft>
              <a:spcPct val="35000"/>
            </a:spcAft>
            <a:buNone/>
          </a:pPr>
          <a:r>
            <a:rPr lang="en-US" sz="1400" kern="1200" dirty="0">
              <a:solidFill>
                <a:schemeClr val="bg1"/>
              </a:solidFill>
            </a:rPr>
            <a:t>Advances from basic and partially effective engagement strategies to more thoughtful and effective adaptations that clearly support diverse learning need  (</a:t>
          </a:r>
          <a:r>
            <a:rPr lang="en-US" sz="1400" kern="1200" dirty="0" err="1">
              <a:solidFill>
                <a:schemeClr val="bg1"/>
              </a:solidFill>
            </a:rPr>
            <a:t>CalStateTEACH</a:t>
          </a:r>
          <a:r>
            <a:rPr lang="en-US" sz="1400" kern="1200" dirty="0">
              <a:solidFill>
                <a:schemeClr val="bg1"/>
              </a:solidFill>
            </a:rPr>
            <a:t> Program, 2019a).</a:t>
          </a:r>
        </a:p>
      </dsp:txBody>
      <dsp:txXfrm>
        <a:off x="4684641" y="4007"/>
        <a:ext cx="3580848" cy="2148508"/>
      </dsp:txXfrm>
    </dsp:sp>
    <dsp:sp modelId="{63AED5AC-6A4E-294A-8C0F-D72D7D241108}">
      <dsp:nvSpPr>
        <dsp:cNvPr id="0" name=""/>
        <dsp:cNvSpPr/>
      </dsp:nvSpPr>
      <dsp:spPr>
        <a:xfrm>
          <a:off x="3859246" y="4004646"/>
          <a:ext cx="792995" cy="91440"/>
        </a:xfrm>
        <a:custGeom>
          <a:avLst/>
          <a:gdLst/>
          <a:ahLst/>
          <a:cxnLst/>
          <a:rect l="0" t="0" r="0" b="0"/>
          <a:pathLst>
            <a:path>
              <a:moveTo>
                <a:pt x="0" y="45720"/>
              </a:moveTo>
              <a:lnTo>
                <a:pt x="792995" y="45720"/>
              </a:lnTo>
            </a:path>
          </a:pathLst>
        </a:custGeom>
        <a:noFill/>
        <a:ln w="9525" cap="rnd" cmpd="sng" algn="ctr">
          <a:solidFill>
            <a:schemeClr val="accent4">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dirty="0"/>
        </a:p>
      </dsp:txBody>
      <dsp:txXfrm>
        <a:off x="4235154" y="4046244"/>
        <a:ext cx="41179" cy="8244"/>
      </dsp:txXfrm>
    </dsp:sp>
    <dsp:sp modelId="{F14BE627-E883-874F-A626-EC388DCE8D9B}">
      <dsp:nvSpPr>
        <dsp:cNvPr id="0" name=""/>
        <dsp:cNvSpPr/>
      </dsp:nvSpPr>
      <dsp:spPr>
        <a:xfrm>
          <a:off x="280198" y="2976112"/>
          <a:ext cx="3580848" cy="2148508"/>
        </a:xfrm>
        <a:prstGeom prst="rect">
          <a:avLst/>
        </a:prstGeom>
        <a:solidFill>
          <a:schemeClr val="accent4">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5465" tIns="184181" rIns="175465" bIns="184181"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rPr>
            <a:t>Level 3 to Level 4</a:t>
          </a:r>
        </a:p>
        <a:p>
          <a:pPr marL="0" lvl="0" indent="0" algn="ctr" defTabSz="622300">
            <a:lnSpc>
              <a:spcPct val="90000"/>
            </a:lnSpc>
            <a:spcBef>
              <a:spcPct val="0"/>
            </a:spcBef>
            <a:spcAft>
              <a:spcPct val="35000"/>
            </a:spcAft>
            <a:buNone/>
          </a:pPr>
          <a:r>
            <a:rPr lang="en-US" sz="1400" kern="1200" dirty="0">
              <a:solidFill>
                <a:schemeClr val="bg1"/>
              </a:solidFill>
            </a:rPr>
            <a:t>Moves from effective engagement strategies to more detailed and adaptive approaches that are tailored to individual student profiles and needs (California Commission on Teacher Credentialing, 2023).</a:t>
          </a:r>
        </a:p>
      </dsp:txBody>
      <dsp:txXfrm>
        <a:off x="280198" y="2976112"/>
        <a:ext cx="3580848" cy="2148508"/>
      </dsp:txXfrm>
    </dsp:sp>
    <dsp:sp modelId="{D42A6699-F599-8045-897A-5A654DF673C0}">
      <dsp:nvSpPr>
        <dsp:cNvPr id="0" name=""/>
        <dsp:cNvSpPr/>
      </dsp:nvSpPr>
      <dsp:spPr>
        <a:xfrm>
          <a:off x="4684641" y="2976112"/>
          <a:ext cx="3580848" cy="2148508"/>
        </a:xfrm>
        <a:prstGeom prst="rect">
          <a:avLst/>
        </a:prstGeom>
        <a:solidFill>
          <a:schemeClr val="accent1"/>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5465" tIns="184181" rIns="175465" bIns="184181"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rPr>
            <a:t>Level 4 to Level 5</a:t>
          </a:r>
        </a:p>
        <a:p>
          <a:pPr marL="0" lvl="0" indent="0" algn="ctr" defTabSz="622300">
            <a:lnSpc>
              <a:spcPct val="90000"/>
            </a:lnSpc>
            <a:spcBef>
              <a:spcPct val="0"/>
            </a:spcBef>
            <a:spcAft>
              <a:spcPct val="35000"/>
            </a:spcAft>
            <a:buNone/>
          </a:pPr>
          <a:r>
            <a:rPr lang="en-US" sz="1400" kern="1200" dirty="0">
              <a:solidFill>
                <a:schemeClr val="bg1"/>
              </a:solidFill>
            </a:rPr>
            <a:t>Shifts from tailored engagement strategies to a holistic use of UDL principles, ensuring all students are fully engaged and supported through highly flexible and inclusive teaching methods (California Commission on Teacher Credentialing, 2023).</a:t>
          </a:r>
        </a:p>
      </dsp:txBody>
      <dsp:txXfrm>
        <a:off x="4684641" y="2976112"/>
        <a:ext cx="3580848" cy="214850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9714F2-E001-9048-99B0-C46EAB1CEAC1}">
      <dsp:nvSpPr>
        <dsp:cNvPr id="0" name=""/>
        <dsp:cNvSpPr/>
      </dsp:nvSpPr>
      <dsp:spPr>
        <a:xfrm>
          <a:off x="3859246" y="1032542"/>
          <a:ext cx="792995" cy="91440"/>
        </a:xfrm>
        <a:custGeom>
          <a:avLst/>
          <a:gdLst/>
          <a:ahLst/>
          <a:cxnLst/>
          <a:rect l="0" t="0" r="0" b="0"/>
          <a:pathLst>
            <a:path>
              <a:moveTo>
                <a:pt x="0" y="45720"/>
              </a:moveTo>
              <a:lnTo>
                <a:pt x="792995" y="45720"/>
              </a:lnTo>
            </a:path>
          </a:pathLst>
        </a:custGeom>
        <a:noFill/>
        <a:ln w="9525" cap="rnd"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dirty="0"/>
        </a:p>
      </dsp:txBody>
      <dsp:txXfrm>
        <a:off x="4235154" y="1074140"/>
        <a:ext cx="41179" cy="8244"/>
      </dsp:txXfrm>
    </dsp:sp>
    <dsp:sp modelId="{591CA60E-213E-7B4B-B9DE-D89D137D3DA9}">
      <dsp:nvSpPr>
        <dsp:cNvPr id="0" name=""/>
        <dsp:cNvSpPr/>
      </dsp:nvSpPr>
      <dsp:spPr>
        <a:xfrm>
          <a:off x="280198" y="4007"/>
          <a:ext cx="3580848" cy="2148508"/>
        </a:xfrm>
        <a:prstGeom prst="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5465" tIns="184181" rIns="175465" bIns="184181"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rPr>
            <a:t>Level 1 to Level 2</a:t>
          </a:r>
        </a:p>
        <a:p>
          <a:pPr marL="0" lvl="0" indent="0" algn="ctr" defTabSz="622300">
            <a:lnSpc>
              <a:spcPct val="90000"/>
            </a:lnSpc>
            <a:spcBef>
              <a:spcPct val="0"/>
            </a:spcBef>
            <a:spcAft>
              <a:spcPct val="35000"/>
            </a:spcAft>
            <a:buNone/>
          </a:pPr>
          <a:r>
            <a:rPr lang="en-US" sz="1400" b="0" kern="1200" dirty="0">
              <a:solidFill>
                <a:schemeClr val="bg1"/>
              </a:solidFill>
            </a:rPr>
            <a:t>Improves from limited consideration of how lesson planning meets diverse needs to some planning that considers student diversity, although often insufficient (</a:t>
          </a:r>
          <a:r>
            <a:rPr lang="en-US" sz="1400" b="0" kern="1200" dirty="0" err="1">
              <a:solidFill>
                <a:schemeClr val="bg1"/>
              </a:solidFill>
            </a:rPr>
            <a:t>CalStateTEACH</a:t>
          </a:r>
          <a:r>
            <a:rPr lang="en-US" sz="1400" b="0" kern="1200" dirty="0">
              <a:solidFill>
                <a:schemeClr val="bg1"/>
              </a:solidFill>
            </a:rPr>
            <a:t> Program, 2019).</a:t>
          </a:r>
        </a:p>
      </dsp:txBody>
      <dsp:txXfrm>
        <a:off x="280198" y="4007"/>
        <a:ext cx="3580848" cy="2148508"/>
      </dsp:txXfrm>
    </dsp:sp>
    <dsp:sp modelId="{DD741774-D280-DD46-9C9B-33FE253D22FC}">
      <dsp:nvSpPr>
        <dsp:cNvPr id="0" name=""/>
        <dsp:cNvSpPr/>
      </dsp:nvSpPr>
      <dsp:spPr>
        <a:xfrm>
          <a:off x="2070622" y="2150716"/>
          <a:ext cx="4404443" cy="792995"/>
        </a:xfrm>
        <a:custGeom>
          <a:avLst/>
          <a:gdLst/>
          <a:ahLst/>
          <a:cxnLst/>
          <a:rect l="0" t="0" r="0" b="0"/>
          <a:pathLst>
            <a:path>
              <a:moveTo>
                <a:pt x="4404443" y="0"/>
              </a:moveTo>
              <a:lnTo>
                <a:pt x="4404443" y="413597"/>
              </a:lnTo>
              <a:lnTo>
                <a:pt x="0" y="413597"/>
              </a:lnTo>
              <a:lnTo>
                <a:pt x="0" y="792995"/>
              </a:lnTo>
            </a:path>
          </a:pathLst>
        </a:custGeom>
        <a:noFill/>
        <a:ln w="9525" cap="rnd"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dirty="0"/>
        </a:p>
      </dsp:txBody>
      <dsp:txXfrm>
        <a:off x="4160824" y="2543092"/>
        <a:ext cx="224039" cy="8244"/>
      </dsp:txXfrm>
    </dsp:sp>
    <dsp:sp modelId="{1FC37317-8B75-7A4E-B46A-6C6A45F69C67}">
      <dsp:nvSpPr>
        <dsp:cNvPr id="0" name=""/>
        <dsp:cNvSpPr/>
      </dsp:nvSpPr>
      <dsp:spPr>
        <a:xfrm>
          <a:off x="4684641" y="4007"/>
          <a:ext cx="3580848" cy="2148508"/>
        </a:xfrm>
        <a:prstGeom prst="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5465" tIns="184181" rIns="175465" bIns="184181"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rPr>
            <a:t>Level 2 to Level 3</a:t>
          </a:r>
          <a:endParaRPr lang="en-US" sz="1400" kern="1200" dirty="0">
            <a:solidFill>
              <a:schemeClr val="bg1"/>
            </a:solidFill>
          </a:endParaRPr>
        </a:p>
        <a:p>
          <a:pPr marL="0" lvl="0" indent="0" algn="ctr" defTabSz="622300">
            <a:lnSpc>
              <a:spcPct val="90000"/>
            </a:lnSpc>
            <a:spcBef>
              <a:spcPct val="0"/>
            </a:spcBef>
            <a:spcAft>
              <a:spcPct val="35000"/>
            </a:spcAft>
            <a:buNone/>
          </a:pPr>
          <a:r>
            <a:rPr lang="en-US" sz="1400" kern="1200" dirty="0">
              <a:solidFill>
                <a:schemeClr val="bg1"/>
              </a:solidFill>
            </a:rPr>
            <a:t>Develops from basic consideration of diversity to more comprehensive planning that includes appropriate and effective instructional strategies for a diverse student body (</a:t>
          </a:r>
          <a:r>
            <a:rPr lang="en-US" sz="1400" kern="1200" dirty="0" err="1">
              <a:solidFill>
                <a:schemeClr val="bg1"/>
              </a:solidFill>
            </a:rPr>
            <a:t>CalStateTEACH</a:t>
          </a:r>
          <a:r>
            <a:rPr lang="en-US" sz="1400" kern="1200" dirty="0">
              <a:solidFill>
                <a:schemeClr val="bg1"/>
              </a:solidFill>
            </a:rPr>
            <a:t> Program, 2019).</a:t>
          </a:r>
        </a:p>
      </dsp:txBody>
      <dsp:txXfrm>
        <a:off x="4684641" y="4007"/>
        <a:ext cx="3580848" cy="2148508"/>
      </dsp:txXfrm>
    </dsp:sp>
    <dsp:sp modelId="{63AED5AC-6A4E-294A-8C0F-D72D7D241108}">
      <dsp:nvSpPr>
        <dsp:cNvPr id="0" name=""/>
        <dsp:cNvSpPr/>
      </dsp:nvSpPr>
      <dsp:spPr>
        <a:xfrm>
          <a:off x="3859246" y="4004646"/>
          <a:ext cx="792995" cy="91440"/>
        </a:xfrm>
        <a:custGeom>
          <a:avLst/>
          <a:gdLst/>
          <a:ahLst/>
          <a:cxnLst/>
          <a:rect l="0" t="0" r="0" b="0"/>
          <a:pathLst>
            <a:path>
              <a:moveTo>
                <a:pt x="0" y="45720"/>
              </a:moveTo>
              <a:lnTo>
                <a:pt x="792995" y="45720"/>
              </a:lnTo>
            </a:path>
          </a:pathLst>
        </a:custGeom>
        <a:noFill/>
        <a:ln w="9525" cap="rnd" cmpd="sng" algn="ctr">
          <a:solidFill>
            <a:schemeClr val="accent4">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dirty="0"/>
        </a:p>
      </dsp:txBody>
      <dsp:txXfrm>
        <a:off x="4235154" y="4046244"/>
        <a:ext cx="41179" cy="8244"/>
      </dsp:txXfrm>
    </dsp:sp>
    <dsp:sp modelId="{F14BE627-E883-874F-A626-EC388DCE8D9B}">
      <dsp:nvSpPr>
        <dsp:cNvPr id="0" name=""/>
        <dsp:cNvSpPr/>
      </dsp:nvSpPr>
      <dsp:spPr>
        <a:xfrm>
          <a:off x="280198" y="2976112"/>
          <a:ext cx="3580848" cy="2148508"/>
        </a:xfrm>
        <a:prstGeom prst="rect">
          <a:avLst/>
        </a:prstGeom>
        <a:solidFill>
          <a:schemeClr val="accent4">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5465" tIns="184181" rIns="175465" bIns="184181"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rPr>
            <a:t>Level 3 to Level 4</a:t>
          </a:r>
        </a:p>
        <a:p>
          <a:pPr marL="0" lvl="0" indent="0" algn="ctr" defTabSz="622300">
            <a:lnSpc>
              <a:spcPct val="90000"/>
            </a:lnSpc>
            <a:spcBef>
              <a:spcPct val="0"/>
            </a:spcBef>
            <a:spcAft>
              <a:spcPct val="35000"/>
            </a:spcAft>
            <a:buNone/>
          </a:pPr>
          <a:r>
            <a:rPr lang="en-US" sz="1400" kern="1200" dirty="0">
              <a:solidFill>
                <a:schemeClr val="bg1"/>
              </a:solidFill>
            </a:rPr>
            <a:t>Enhances from general effective planning to in-depth, culturally responsive strategies that are highly tailored to individual learning needs and cultural backgrounds (California Commission on Teacher Credentialing, 2023).</a:t>
          </a:r>
        </a:p>
      </dsp:txBody>
      <dsp:txXfrm>
        <a:off x="280198" y="2976112"/>
        <a:ext cx="3580848" cy="2148508"/>
      </dsp:txXfrm>
    </dsp:sp>
    <dsp:sp modelId="{D42A6699-F599-8045-897A-5A654DF673C0}">
      <dsp:nvSpPr>
        <dsp:cNvPr id="0" name=""/>
        <dsp:cNvSpPr/>
      </dsp:nvSpPr>
      <dsp:spPr>
        <a:xfrm>
          <a:off x="4684641" y="2976112"/>
          <a:ext cx="3580848" cy="2148508"/>
        </a:xfrm>
        <a:prstGeom prst="rect">
          <a:avLst/>
        </a:prstGeom>
        <a:solidFill>
          <a:schemeClr val="accent1"/>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5465" tIns="184181" rIns="175465" bIns="184181"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rPr>
            <a:t>Level 4 to Level 5</a:t>
          </a:r>
        </a:p>
        <a:p>
          <a:pPr marL="0" lvl="0" indent="0" algn="ctr" defTabSz="622300">
            <a:lnSpc>
              <a:spcPct val="90000"/>
            </a:lnSpc>
            <a:spcBef>
              <a:spcPct val="0"/>
            </a:spcBef>
            <a:spcAft>
              <a:spcPct val="35000"/>
            </a:spcAft>
            <a:buNone/>
          </a:pPr>
          <a:r>
            <a:rPr lang="en-US" sz="1400" kern="1200" dirty="0">
              <a:solidFill>
                <a:schemeClr val="bg1"/>
              </a:solidFill>
            </a:rPr>
            <a:t>Elevates from culturally responsive and tailored instruction to the comprehensive integration of UDL principles, creating an exceptionally inclusive learning environment that adapts to the evolving needs of every student (California Commission on Teacher Credentialing, 2023).</a:t>
          </a:r>
        </a:p>
      </dsp:txBody>
      <dsp:txXfrm>
        <a:off x="4684641" y="2976112"/>
        <a:ext cx="3580848" cy="214850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9EDCA5-C40E-4028-90FD-DD6B1EED4494}">
      <dsp:nvSpPr>
        <dsp:cNvPr id="0" name=""/>
        <dsp:cNvSpPr/>
      </dsp:nvSpPr>
      <dsp:spPr>
        <a:xfrm>
          <a:off x="663" y="1256048"/>
          <a:ext cx="1552695" cy="776347"/>
        </a:xfrm>
        <a:prstGeom prst="roundRect">
          <a:avLst>
            <a:gd name="adj" fmla="val 10000"/>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Research</a:t>
          </a:r>
        </a:p>
      </dsp:txBody>
      <dsp:txXfrm>
        <a:off x="23401" y="1278786"/>
        <a:ext cx="1507219" cy="730871"/>
      </dsp:txXfrm>
    </dsp:sp>
    <dsp:sp modelId="{DF0F2F97-2B40-4336-86CC-ED4C59D2EC2A}">
      <dsp:nvSpPr>
        <dsp:cNvPr id="0" name=""/>
        <dsp:cNvSpPr/>
      </dsp:nvSpPr>
      <dsp:spPr>
        <a:xfrm>
          <a:off x="1941532" y="1256048"/>
          <a:ext cx="1552695" cy="776347"/>
        </a:xfrm>
        <a:prstGeom prst="roundRect">
          <a:avLst>
            <a:gd name="adj" fmla="val 10000"/>
          </a:avLst>
        </a:prstGeom>
        <a:solidFill>
          <a:schemeClr val="accent5">
            <a:hueOff val="796177"/>
            <a:satOff val="-6986"/>
            <a:lumOff val="549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Communication</a:t>
          </a:r>
        </a:p>
      </dsp:txBody>
      <dsp:txXfrm>
        <a:off x="1964270" y="1278786"/>
        <a:ext cx="1507219" cy="730871"/>
      </dsp:txXfrm>
    </dsp:sp>
    <dsp:sp modelId="{403D4E7B-7454-4DD1-87E8-8D060FECA9C4}">
      <dsp:nvSpPr>
        <dsp:cNvPr id="0" name=""/>
        <dsp:cNvSpPr/>
      </dsp:nvSpPr>
      <dsp:spPr>
        <a:xfrm>
          <a:off x="3882401" y="1256048"/>
          <a:ext cx="1552695" cy="776347"/>
        </a:xfrm>
        <a:prstGeom prst="roundRect">
          <a:avLst>
            <a:gd name="adj" fmla="val 10000"/>
          </a:avLst>
        </a:prstGeom>
        <a:solidFill>
          <a:schemeClr val="accent5">
            <a:hueOff val="1592355"/>
            <a:satOff val="-13973"/>
            <a:lumOff val="1098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Curiosity</a:t>
          </a:r>
        </a:p>
      </dsp:txBody>
      <dsp:txXfrm>
        <a:off x="3905139" y="1278786"/>
        <a:ext cx="1507219" cy="730871"/>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C40FD4-49E5-45F4-9F5F-D127674F3B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97B86CE-7533-4591-A533-3B285CBFBD3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42818B-C764-43FB-9100-6BE58FDE1954}" type="datetimeFigureOut">
              <a:rPr lang="en-US" smtClean="0"/>
              <a:t>4/20/2024</a:t>
            </a:fld>
            <a:endParaRPr lang="en-US" dirty="0"/>
          </a:p>
        </p:txBody>
      </p:sp>
      <p:sp>
        <p:nvSpPr>
          <p:cNvPr id="4" name="Footer Placeholder 3">
            <a:extLst>
              <a:ext uri="{FF2B5EF4-FFF2-40B4-BE49-F238E27FC236}">
                <a16:creationId xmlns:a16="http://schemas.microsoft.com/office/drawing/2014/main" id="{6697BB4A-C2FA-48DD-9F31-664DF2C9F7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540AB79-C081-43E8-B49C-BA9D38FCF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5F1E10-4074-4DC3-8E35-9146BD1FD828}" type="slidenum">
              <a:rPr lang="en-US" smtClean="0"/>
              <a:t>‹#›</a:t>
            </a:fld>
            <a:endParaRPr lang="en-US" dirty="0"/>
          </a:p>
        </p:txBody>
      </p:sp>
    </p:spTree>
    <p:extLst>
      <p:ext uri="{BB962C8B-B14F-4D97-AF65-F5344CB8AC3E}">
        <p14:creationId xmlns:p14="http://schemas.microsoft.com/office/powerpoint/2010/main" val="2988812734"/>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g>
</file>

<file path=ppt/media/image2.jpeg>
</file>

<file path=ppt/media/image3.jpeg>
</file>

<file path=ppt/media/image4.jpeg>
</file>

<file path=ppt/media/image5.jpeg>
</file>

<file path=ppt/media/image6.jpe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0BC4BE-0D73-E240-8B38-104FAC465A91}" type="datetimeFigureOut">
              <a:rPr lang="en-US" smtClean="0"/>
              <a:t>4/20/2024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8C15C5-0688-5345-99FC-721E08AD15D5}" type="slidenum">
              <a:rPr lang="en-US" smtClean="0"/>
              <a:t>‹#›</a:t>
            </a:fld>
            <a:endParaRPr lang="en-US" dirty="0"/>
          </a:p>
        </p:txBody>
      </p:sp>
    </p:spTree>
    <p:extLst>
      <p:ext uri="{BB962C8B-B14F-4D97-AF65-F5344CB8AC3E}">
        <p14:creationId xmlns:p14="http://schemas.microsoft.com/office/powerpoint/2010/main" val="427685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1</a:t>
            </a:fld>
            <a:endParaRPr lang="en-US" dirty="0"/>
          </a:p>
        </p:txBody>
      </p:sp>
    </p:spTree>
    <p:extLst>
      <p:ext uri="{BB962C8B-B14F-4D97-AF65-F5344CB8AC3E}">
        <p14:creationId xmlns:p14="http://schemas.microsoft.com/office/powerpoint/2010/main" val="3121035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4</a:t>
            </a:fld>
            <a:endParaRPr lang="en-US" dirty="0"/>
          </a:p>
        </p:txBody>
      </p:sp>
    </p:spTree>
    <p:extLst>
      <p:ext uri="{BB962C8B-B14F-4D97-AF65-F5344CB8AC3E}">
        <p14:creationId xmlns:p14="http://schemas.microsoft.com/office/powerpoint/2010/main" val="6206270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5</a:t>
            </a:fld>
            <a:endParaRPr lang="en-US" dirty="0"/>
          </a:p>
        </p:txBody>
      </p:sp>
    </p:spTree>
    <p:extLst>
      <p:ext uri="{BB962C8B-B14F-4D97-AF65-F5344CB8AC3E}">
        <p14:creationId xmlns:p14="http://schemas.microsoft.com/office/powerpoint/2010/main" val="2690029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6</a:t>
            </a:fld>
            <a:endParaRPr lang="en-US" dirty="0"/>
          </a:p>
        </p:txBody>
      </p:sp>
    </p:spTree>
    <p:extLst>
      <p:ext uri="{BB962C8B-B14F-4D97-AF65-F5344CB8AC3E}">
        <p14:creationId xmlns:p14="http://schemas.microsoft.com/office/powerpoint/2010/main" val="1297207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7</a:t>
            </a:fld>
            <a:endParaRPr lang="en-US" dirty="0"/>
          </a:p>
        </p:txBody>
      </p:sp>
    </p:spTree>
    <p:extLst>
      <p:ext uri="{BB962C8B-B14F-4D97-AF65-F5344CB8AC3E}">
        <p14:creationId xmlns:p14="http://schemas.microsoft.com/office/powerpoint/2010/main" val="3047512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8</a:t>
            </a:fld>
            <a:endParaRPr lang="en-US" dirty="0"/>
          </a:p>
        </p:txBody>
      </p:sp>
    </p:spTree>
    <p:extLst>
      <p:ext uri="{BB962C8B-B14F-4D97-AF65-F5344CB8AC3E}">
        <p14:creationId xmlns:p14="http://schemas.microsoft.com/office/powerpoint/2010/main" val="2581953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11</a:t>
            </a:fld>
            <a:endParaRPr lang="en-US" dirty="0"/>
          </a:p>
        </p:txBody>
      </p:sp>
    </p:spTree>
    <p:extLst>
      <p:ext uri="{BB962C8B-B14F-4D97-AF65-F5344CB8AC3E}">
        <p14:creationId xmlns:p14="http://schemas.microsoft.com/office/powerpoint/2010/main" val="2777307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7880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30025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45203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740075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384169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158357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113636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681757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567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5650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2874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3965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59688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26638921"/>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0197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01870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smtClean="0"/>
              <a:pPr/>
              <a:t>4/20/2024</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9381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49767075"/>
      </p:ext>
    </p:extLst>
  </p:cSld>
  <p:clrMap bg1="dk1" tx1="lt1" bg2="dk2" tx2="lt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https://www.youtube.com/watch?v=nIvRgv4CRwU" TargetMode="External"/><Relationship Id="rId5" Type="http://schemas.openxmlformats.org/officeDocument/2006/relationships/hyperlink" Target="https://www.youtube.com/watch?v=8ctpR-fUwp8" TargetMode="Externa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10" Type="http://schemas.openxmlformats.org/officeDocument/2006/relationships/image" Target="../media/image6.jpeg"/><Relationship Id="rId4" Type="http://schemas.openxmlformats.org/officeDocument/2006/relationships/diagramData" Target="../diagrams/data1.xml"/><Relationship Id="rId9" Type="http://schemas.openxmlformats.org/officeDocument/2006/relationships/image" Target="../media/image5.jpeg"/></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jpeg"/><Relationship Id="rId7"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10" Type="http://schemas.openxmlformats.org/officeDocument/2006/relationships/image" Target="../media/image8.jpg"/><Relationship Id="rId4" Type="http://schemas.openxmlformats.org/officeDocument/2006/relationships/diagramData" Target="../diagrams/data2.xml"/><Relationship Id="rId9" Type="http://schemas.openxmlformats.org/officeDocument/2006/relationships/image" Target="../media/image7.jpg"/></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image" Target="../media/image1.jpeg"/><Relationship Id="rId7" Type="http://schemas.openxmlformats.org/officeDocument/2006/relationships/image" Target="../media/image12.jpeg"/><Relationship Id="rId12"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jpeg"/><Relationship Id="rId11" Type="http://schemas.openxmlformats.org/officeDocument/2006/relationships/diagramColors" Target="../diagrams/colors3.xml"/><Relationship Id="rId5" Type="http://schemas.openxmlformats.org/officeDocument/2006/relationships/image" Target="../media/image10.jpeg"/><Relationship Id="rId10" Type="http://schemas.openxmlformats.org/officeDocument/2006/relationships/diagramQuickStyle" Target="../diagrams/quickStyle3.xml"/><Relationship Id="rId4" Type="http://schemas.openxmlformats.org/officeDocument/2006/relationships/image" Target="../media/image9.jpeg"/><Relationship Id="rId9" Type="http://schemas.openxmlformats.org/officeDocument/2006/relationships/diagramLayout" Target="../diagrams/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80833-6B30-404E-B0FA-39D7DC4B1616}"/>
              </a:ext>
            </a:extLst>
          </p:cNvPr>
          <p:cNvSpPr>
            <a:spLocks noGrp="1"/>
          </p:cNvSpPr>
          <p:nvPr>
            <p:ph type="ctrTitle"/>
          </p:nvPr>
        </p:nvSpPr>
        <p:spPr>
          <a:xfrm>
            <a:off x="1751012" y="4273826"/>
            <a:ext cx="8676222" cy="2584163"/>
          </a:xfrm>
        </p:spPr>
        <p:txBody>
          <a:bodyPr>
            <a:normAutofit fontScale="90000"/>
          </a:bodyPr>
          <a:lstStyle/>
          <a:p>
            <a:pPr>
              <a:lnSpc>
                <a:spcPct val="90000"/>
              </a:lnSpc>
            </a:pPr>
            <a:r>
              <a:rPr lang="en-US" sz="4000" b="1" dirty="0"/>
              <a:t>Equitable Learning Environments</a:t>
            </a:r>
            <a:br>
              <a:rPr lang="en-US" sz="4000" b="1" dirty="0"/>
            </a:br>
            <a:br>
              <a:rPr lang="en-US" sz="3400" b="1" dirty="0"/>
            </a:br>
            <a:r>
              <a:rPr lang="en-US" sz="3400" dirty="0"/>
              <a:t>Frank Jamison</a:t>
            </a:r>
            <a:br>
              <a:rPr lang="en-US" sz="3400" dirty="0"/>
            </a:br>
            <a:r>
              <a:rPr lang="en-US" sz="3400" dirty="0"/>
              <a:t>National University</a:t>
            </a:r>
            <a:br>
              <a:rPr lang="en-US" sz="3400" dirty="0"/>
            </a:br>
            <a:r>
              <a:rPr lang="en-US" sz="3400" dirty="0"/>
              <a:t>April 21, 2024</a:t>
            </a:r>
            <a:endParaRPr lang="en-US" sz="3400" b="1" dirty="0"/>
          </a:p>
        </p:txBody>
      </p:sp>
      <p:pic>
        <p:nvPicPr>
          <p:cNvPr id="8" name="Picture 7" descr="students looking into microscope">
            <a:extLst>
              <a:ext uri="{FF2B5EF4-FFF2-40B4-BE49-F238E27FC236}">
                <a16:creationId xmlns:a16="http://schemas.microsoft.com/office/drawing/2014/main" id="{082DAC18-E623-0546-920C-6676DF6BBA3F}"/>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t="25115" b="12567"/>
          <a:stretch/>
        </p:blipFill>
        <p:spPr>
          <a:xfrm>
            <a:off x="20" y="10"/>
            <a:ext cx="12191980" cy="4273816"/>
          </a:xfrm>
          <a:prstGeom prst="rect">
            <a:avLst/>
          </a:prstGeom>
        </p:spPr>
      </p:pic>
    </p:spTree>
    <p:extLst>
      <p:ext uri="{BB962C8B-B14F-4D97-AF65-F5344CB8AC3E}">
        <p14:creationId xmlns:p14="http://schemas.microsoft.com/office/powerpoint/2010/main" val="814101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243B2-1B5A-5C96-7C33-F04689C5971B}"/>
              </a:ext>
            </a:extLst>
          </p:cNvPr>
          <p:cNvSpPr>
            <a:spLocks noGrp="1"/>
          </p:cNvSpPr>
          <p:nvPr>
            <p:ph type="title"/>
          </p:nvPr>
        </p:nvSpPr>
        <p:spPr>
          <a:xfrm>
            <a:off x="1141413" y="609600"/>
            <a:ext cx="9905998" cy="903890"/>
          </a:xfrm>
        </p:spPr>
        <p:txBody>
          <a:bodyPr>
            <a:normAutofit fontScale="90000"/>
          </a:bodyPr>
          <a:lstStyle/>
          <a:p>
            <a:r>
              <a:rPr lang="en-US" dirty="0"/>
              <a:t>promoting safe and equitable learning environments</a:t>
            </a:r>
          </a:p>
        </p:txBody>
      </p:sp>
      <p:sp>
        <p:nvSpPr>
          <p:cNvPr id="3" name="Text Placeholder 2">
            <a:extLst>
              <a:ext uri="{FF2B5EF4-FFF2-40B4-BE49-F238E27FC236}">
                <a16:creationId xmlns:a16="http://schemas.microsoft.com/office/drawing/2014/main" id="{12A09097-CA6F-75E1-4A50-8FD463650F7F}"/>
              </a:ext>
            </a:extLst>
          </p:cNvPr>
          <p:cNvSpPr>
            <a:spLocks noGrp="1"/>
          </p:cNvSpPr>
          <p:nvPr>
            <p:ph type="body" idx="1"/>
          </p:nvPr>
        </p:nvSpPr>
        <p:spPr>
          <a:xfrm>
            <a:off x="1429280" y="1544930"/>
            <a:ext cx="4588931" cy="576262"/>
          </a:xfrm>
        </p:spPr>
        <p:txBody>
          <a:bodyPr/>
          <a:lstStyle/>
          <a:p>
            <a:r>
              <a:rPr lang="en-US" sz="2000" dirty="0"/>
              <a:t>Effective Instructional Practices</a:t>
            </a:r>
          </a:p>
        </p:txBody>
      </p:sp>
      <p:sp>
        <p:nvSpPr>
          <p:cNvPr id="4" name="Content Placeholder 3">
            <a:extLst>
              <a:ext uri="{FF2B5EF4-FFF2-40B4-BE49-F238E27FC236}">
                <a16:creationId xmlns:a16="http://schemas.microsoft.com/office/drawing/2014/main" id="{79157EC2-9C84-8FC1-8F6E-2BF7C50A5D1F}"/>
              </a:ext>
            </a:extLst>
          </p:cNvPr>
          <p:cNvSpPr>
            <a:spLocks noGrp="1"/>
          </p:cNvSpPr>
          <p:nvPr>
            <p:ph sz="half" idx="2"/>
          </p:nvPr>
        </p:nvSpPr>
        <p:spPr>
          <a:xfrm>
            <a:off x="419100" y="2152632"/>
            <a:ext cx="5599112" cy="4095768"/>
          </a:xfrm>
        </p:spPr>
        <p:txBody>
          <a:bodyPr>
            <a:noAutofit/>
          </a:bodyPr>
          <a:lstStyle/>
          <a:p>
            <a:pPr marL="342900" indent="-342900">
              <a:buFont typeface="+mj-lt"/>
              <a:buAutoNum type="arabicPeriod"/>
            </a:pPr>
            <a:r>
              <a:rPr lang="en-US" sz="1100" b="1" dirty="0">
                <a:solidFill>
                  <a:schemeClr val="accent1"/>
                </a:solidFill>
              </a:rPr>
              <a:t>Differentiated Instruction:</a:t>
            </a:r>
            <a:r>
              <a:rPr lang="en-US" sz="1100" dirty="0"/>
              <a:t> By tailoring learning activities to meet the varied needs of students, educators can ensure that each learner feels supported and valued. This approach helps students from different backgrounds and with different abilities to engage meaningfully with the content, promoting a sense of inclusion and equity.</a:t>
            </a:r>
          </a:p>
          <a:p>
            <a:pPr marL="342900" indent="-342900">
              <a:buFont typeface="+mj-lt"/>
              <a:buAutoNum type="arabicPeriod"/>
            </a:pPr>
            <a:r>
              <a:rPr lang="en-US" sz="1100" b="1" dirty="0">
                <a:solidFill>
                  <a:schemeClr val="accent1"/>
                </a:solidFill>
              </a:rPr>
              <a:t>Culturally Responsive Teaching: </a:t>
            </a:r>
            <a:r>
              <a:rPr lang="en-US" sz="1100" dirty="0"/>
              <a:t>Integrating practices that acknowledge and respect students’ diverse cultural backgrounds enriches the learning experience and builds a welcoming classroom atmosphere. This approach encourages students to bring their whole selves to learning, fostering a safe environment where every student feels seen and respected.</a:t>
            </a:r>
          </a:p>
          <a:p>
            <a:pPr marL="342900" indent="-342900">
              <a:buFont typeface="+mj-lt"/>
              <a:buAutoNum type="arabicPeriod"/>
            </a:pPr>
            <a:r>
              <a:rPr lang="en-US" sz="1100" b="1" dirty="0">
                <a:solidFill>
                  <a:schemeClr val="accent1"/>
                </a:solidFill>
              </a:rPr>
              <a:t>Universal Design for Learning (UDL): </a:t>
            </a:r>
            <a:r>
              <a:rPr lang="en-US" sz="1100" dirty="0"/>
              <a:t>Implementing UDL principles ensures that teaching methods, materials, and assessments are accessible to all students, regardless of their learning style, ability, or background. This inclusivity prevents marginalization and promotes fairness in educational opportunities.</a:t>
            </a:r>
          </a:p>
          <a:p>
            <a:pPr marL="342900" indent="-342900">
              <a:buFont typeface="+mj-lt"/>
              <a:buAutoNum type="arabicPeriod"/>
            </a:pPr>
            <a:r>
              <a:rPr lang="en-US" sz="1100" b="1" dirty="0">
                <a:solidFill>
                  <a:schemeClr val="accent1"/>
                </a:solidFill>
              </a:rPr>
              <a:t>Positive Behavior Support:</a:t>
            </a:r>
            <a:r>
              <a:rPr lang="en-US" sz="1100" dirty="0"/>
              <a:t> Establishing clear expectations for behavior and using positive reinforcement to encourage compliance can create a predictable and safe learning environment. This stability helps students feel secure, allowing them to focus on learning.</a:t>
            </a:r>
          </a:p>
          <a:p>
            <a:pPr marL="342900" indent="-342900">
              <a:buFont typeface="+mj-lt"/>
              <a:buAutoNum type="arabicPeriod"/>
            </a:pPr>
            <a:r>
              <a:rPr lang="en-US" sz="1100" b="1" dirty="0">
                <a:solidFill>
                  <a:schemeClr val="accent1"/>
                </a:solidFill>
              </a:rPr>
              <a:t>Formative Assessment:</a:t>
            </a:r>
            <a:r>
              <a:rPr lang="en-US" sz="1100" dirty="0"/>
              <a:t> Regularly assessing student understanding in a non-threatening way allows educators to adjust instruction responsively, ensuring all students can achieve learning objectives. This practice supports a culture of continuous improvement and success.</a:t>
            </a:r>
          </a:p>
        </p:txBody>
      </p:sp>
      <p:sp>
        <p:nvSpPr>
          <p:cNvPr id="5" name="Text Placeholder 4">
            <a:extLst>
              <a:ext uri="{FF2B5EF4-FFF2-40B4-BE49-F238E27FC236}">
                <a16:creationId xmlns:a16="http://schemas.microsoft.com/office/drawing/2014/main" id="{4794B5A7-96DB-DDCB-3828-D54E1EB1FEB2}"/>
              </a:ext>
            </a:extLst>
          </p:cNvPr>
          <p:cNvSpPr>
            <a:spLocks noGrp="1"/>
          </p:cNvSpPr>
          <p:nvPr>
            <p:ph type="body" sz="quarter" idx="3"/>
          </p:nvPr>
        </p:nvSpPr>
        <p:spPr>
          <a:xfrm>
            <a:off x="6443131" y="1544930"/>
            <a:ext cx="4604280" cy="576262"/>
          </a:xfrm>
        </p:spPr>
        <p:txBody>
          <a:bodyPr/>
          <a:lstStyle/>
          <a:p>
            <a:r>
              <a:rPr lang="en-US" sz="2000" dirty="0"/>
              <a:t>My Individual Goals</a:t>
            </a:r>
          </a:p>
        </p:txBody>
      </p:sp>
      <p:sp>
        <p:nvSpPr>
          <p:cNvPr id="6" name="Content Placeholder 5">
            <a:extLst>
              <a:ext uri="{FF2B5EF4-FFF2-40B4-BE49-F238E27FC236}">
                <a16:creationId xmlns:a16="http://schemas.microsoft.com/office/drawing/2014/main" id="{19FFF355-5D95-919E-711C-AA62B4A428A5}"/>
              </a:ext>
            </a:extLst>
          </p:cNvPr>
          <p:cNvSpPr>
            <a:spLocks noGrp="1"/>
          </p:cNvSpPr>
          <p:nvPr>
            <p:ph sz="quarter" idx="4"/>
          </p:nvPr>
        </p:nvSpPr>
        <p:spPr>
          <a:xfrm>
            <a:off x="6170612" y="2152632"/>
            <a:ext cx="5599112" cy="3638567"/>
          </a:xfrm>
        </p:spPr>
        <p:txBody>
          <a:bodyPr>
            <a:normAutofit fontScale="62500" lnSpcReduction="20000"/>
          </a:bodyPr>
          <a:lstStyle/>
          <a:p>
            <a:pPr marL="342900" indent="-342900">
              <a:lnSpc>
                <a:spcPct val="120000"/>
              </a:lnSpc>
              <a:buFont typeface="+mj-lt"/>
              <a:buAutoNum type="arabicPeriod"/>
            </a:pPr>
            <a:r>
              <a:rPr lang="en-US" b="1" dirty="0">
                <a:solidFill>
                  <a:schemeClr val="accent1"/>
                </a:solidFill>
              </a:rPr>
              <a:t>Professional Development:</a:t>
            </a:r>
            <a:r>
              <a:rPr lang="en-US" dirty="0"/>
              <a:t> Committing to ongoing professional growth in areas like equity, inclusion, and teaching effectiveness will ensure that I am equipped to meet the diverse needs of my students. This commitment will lead to more effective instructional strategies and a deeper understanding of how to create supportive learning environments.</a:t>
            </a:r>
          </a:p>
          <a:p>
            <a:pPr marL="342900" indent="-342900">
              <a:lnSpc>
                <a:spcPct val="120000"/>
              </a:lnSpc>
              <a:buFont typeface="+mj-lt"/>
              <a:buAutoNum type="arabicPeriod"/>
            </a:pPr>
            <a:r>
              <a:rPr lang="en-US" b="1" dirty="0">
                <a:solidFill>
                  <a:schemeClr val="accent1"/>
                </a:solidFill>
              </a:rPr>
              <a:t>Advocacy for Students:</a:t>
            </a:r>
            <a:r>
              <a:rPr lang="en-US" dirty="0"/>
              <a:t> Setting a goal to advocate for equitable resources and opportunities for all students helps to level the playing field, particularly for those from underserved communities. This advocacy is key in fostering an environment where all students have what they need to succeed.</a:t>
            </a:r>
          </a:p>
          <a:p>
            <a:pPr marL="342900" indent="-342900">
              <a:lnSpc>
                <a:spcPct val="120000"/>
              </a:lnSpc>
              <a:buFont typeface="+mj-lt"/>
              <a:buAutoNum type="arabicPeriod"/>
            </a:pPr>
            <a:r>
              <a:rPr lang="en-US" b="1" dirty="0">
                <a:solidFill>
                  <a:schemeClr val="accent1"/>
                </a:solidFill>
              </a:rPr>
              <a:t>Reflective Practice:</a:t>
            </a:r>
            <a:r>
              <a:rPr lang="en-US" dirty="0"/>
              <a:t> Aiming to reflect on my teaching practice will help identify areas for improvement, particularly in how students are supported and engaged. Reflection will drive better understanding and appreciation of how diverse learning environments operate, leading to more thoughtful and inclusive practices.</a:t>
            </a:r>
          </a:p>
          <a:p>
            <a:pPr marL="342900" indent="-342900">
              <a:lnSpc>
                <a:spcPct val="120000"/>
              </a:lnSpc>
              <a:buFont typeface="+mj-lt"/>
              <a:buAutoNum type="arabicPeriod"/>
            </a:pPr>
            <a:r>
              <a:rPr lang="en-US" b="1" dirty="0">
                <a:solidFill>
                  <a:schemeClr val="accent1"/>
                </a:solidFill>
              </a:rPr>
              <a:t>Community Engagement:</a:t>
            </a:r>
            <a:r>
              <a:rPr lang="en-US" dirty="0"/>
              <a:t> Engaging with families and community resources will enrich the learning environment by bringing in multiple perspectives and support networks. This helps build a holistic educational ecosystem that supports students’ varied needs both inside and outside the classroom.</a:t>
            </a:r>
          </a:p>
        </p:txBody>
      </p:sp>
    </p:spTree>
    <p:extLst>
      <p:ext uri="{BB962C8B-B14F-4D97-AF65-F5344CB8AC3E}">
        <p14:creationId xmlns:p14="http://schemas.microsoft.com/office/powerpoint/2010/main" val="39268486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Picture 7" descr="students looking into microscope">
            <a:extLst>
              <a:ext uri="{FF2B5EF4-FFF2-40B4-BE49-F238E27FC236}">
                <a16:creationId xmlns:a16="http://schemas.microsoft.com/office/drawing/2014/main" id="{082DAC18-E623-0546-920C-6676DF6BBA3F}"/>
              </a:ext>
            </a:extLst>
          </p:cNvPr>
          <p:cNvPicPr>
            <a:picLocks noChangeAspect="1"/>
          </p:cNvPicPr>
          <p:nvPr/>
        </p:nvPicPr>
        <p:blipFill rotWithShape="1">
          <a:blip r:embed="rId4" cstate="print">
            <a:duotone>
              <a:prstClr val="black"/>
              <a:schemeClr val="bg1">
                <a:tint val="45000"/>
                <a:satMod val="400000"/>
              </a:schemeClr>
            </a:duotone>
            <a:alphaModFix amt="25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74080833-6B30-404E-B0FA-39D7DC4B1616}"/>
              </a:ext>
            </a:extLst>
          </p:cNvPr>
          <p:cNvSpPr>
            <a:spLocks noGrp="1"/>
          </p:cNvSpPr>
          <p:nvPr>
            <p:ph type="ctrTitle"/>
          </p:nvPr>
        </p:nvSpPr>
        <p:spPr>
          <a:xfrm>
            <a:off x="1751012" y="609601"/>
            <a:ext cx="8676222" cy="1019502"/>
          </a:xfrm>
        </p:spPr>
        <p:txBody>
          <a:bodyPr>
            <a:noAutofit/>
          </a:bodyPr>
          <a:lstStyle/>
          <a:p>
            <a:pPr algn="l"/>
            <a:r>
              <a:rPr lang="en-US" sz="3600" b="1" dirty="0"/>
              <a:t>References</a:t>
            </a:r>
            <a:endParaRPr lang="en-US" sz="3600" dirty="0">
              <a:solidFill>
                <a:schemeClr val="tx1"/>
              </a:solidFill>
            </a:endParaRPr>
          </a:p>
        </p:txBody>
      </p:sp>
      <p:sp>
        <p:nvSpPr>
          <p:cNvPr id="4" name="Subtitle 3">
            <a:extLst>
              <a:ext uri="{FF2B5EF4-FFF2-40B4-BE49-F238E27FC236}">
                <a16:creationId xmlns:a16="http://schemas.microsoft.com/office/drawing/2014/main" id="{D49C5163-C20C-4544-B7B1-4C17B8DBE161}"/>
              </a:ext>
            </a:extLst>
          </p:cNvPr>
          <p:cNvSpPr>
            <a:spLocks noGrp="1"/>
          </p:cNvSpPr>
          <p:nvPr>
            <p:ph type="subTitle" idx="1"/>
          </p:nvPr>
        </p:nvSpPr>
        <p:spPr>
          <a:xfrm>
            <a:off x="1757889" y="1742089"/>
            <a:ext cx="8676222" cy="2672255"/>
          </a:xfrm>
        </p:spPr>
        <p:txBody>
          <a:bodyPr>
            <a:normAutofit/>
          </a:bodyPr>
          <a:lstStyle/>
          <a:p>
            <a:pPr marL="231775" indent="-231775" algn="l"/>
            <a:r>
              <a:rPr lang="en-US" dirty="0"/>
              <a:t>California Commission on Teacher Credentialing. (2023). Performance Assessment Guide.</a:t>
            </a:r>
          </a:p>
          <a:p>
            <a:pPr marL="231775" indent="-231775" algn="l"/>
            <a:r>
              <a:rPr lang="en-US" dirty="0" err="1"/>
              <a:t>CalStateTEACH</a:t>
            </a:r>
            <a:r>
              <a:rPr lang="en-US" dirty="0"/>
              <a:t> Program (Director). (2019a). Teaching to the TPEs: TPE 2. </a:t>
            </a:r>
            <a:r>
              <a:rPr lang="en-US" dirty="0">
                <a:hlinkClick r:id="rId5"/>
              </a:rPr>
              <a:t>https://www.youtube.com/watch?v=8ctpR-fUwp8</a:t>
            </a:r>
            <a:endParaRPr lang="en-US" dirty="0"/>
          </a:p>
          <a:p>
            <a:pPr marL="231775" indent="-231775" algn="l"/>
            <a:r>
              <a:rPr lang="en-US" dirty="0" err="1"/>
              <a:t>CalStateTEACH</a:t>
            </a:r>
            <a:r>
              <a:rPr lang="en-US" dirty="0"/>
              <a:t> Program (Director). (2019b). Teaching to the TPEs: TPE 4. </a:t>
            </a:r>
            <a:r>
              <a:rPr lang="en-US" dirty="0">
                <a:hlinkClick r:id="rId6"/>
              </a:rPr>
              <a:t>https://www.youtube.com/watch?v=nIvRgv4CRwU</a:t>
            </a:r>
            <a:r>
              <a:rPr lang="en-US" dirty="0"/>
              <a:t> </a:t>
            </a:r>
          </a:p>
        </p:txBody>
      </p:sp>
    </p:spTree>
    <p:extLst>
      <p:ext uri="{BB962C8B-B14F-4D97-AF65-F5344CB8AC3E}">
        <p14:creationId xmlns:p14="http://schemas.microsoft.com/office/powerpoint/2010/main" val="538061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14298-5FF4-A348-6997-F5052496FA4B}"/>
              </a:ext>
            </a:extLst>
          </p:cNvPr>
          <p:cNvSpPr>
            <a:spLocks noGrp="1"/>
          </p:cNvSpPr>
          <p:nvPr>
            <p:ph type="title"/>
          </p:nvPr>
        </p:nvSpPr>
        <p:spPr>
          <a:xfrm>
            <a:off x="4303643" y="122789"/>
            <a:ext cx="6743767" cy="1304925"/>
          </a:xfrm>
        </p:spPr>
        <p:txBody>
          <a:bodyPr>
            <a:normAutofit/>
          </a:bodyPr>
          <a:lstStyle/>
          <a:p>
            <a:pPr>
              <a:lnSpc>
                <a:spcPct val="90000"/>
              </a:lnSpc>
            </a:pPr>
            <a:r>
              <a:rPr lang="en-US" sz="2400" b="1" dirty="0"/>
              <a:t>TPE 2: Creating and Maintaining Effective Environments for Student Learning</a:t>
            </a:r>
          </a:p>
        </p:txBody>
      </p:sp>
      <p:pic>
        <p:nvPicPr>
          <p:cNvPr id="5" name="Picture 4" descr="Abstract blurred public library with bookshelves">
            <a:extLst>
              <a:ext uri="{FF2B5EF4-FFF2-40B4-BE49-F238E27FC236}">
                <a16:creationId xmlns:a16="http://schemas.microsoft.com/office/drawing/2014/main" id="{AD256857-3BD5-2710-4032-310824E46853}"/>
              </a:ext>
            </a:extLst>
          </p:cNvPr>
          <p:cNvPicPr>
            <a:picLocks noChangeAspect="1"/>
          </p:cNvPicPr>
          <p:nvPr/>
        </p:nvPicPr>
        <p:blipFill rotWithShape="1">
          <a:blip r:embed="rId3"/>
          <a:srcRect l="21897" r="44236" b="-1"/>
          <a:stretch/>
        </p:blipFill>
        <p:spPr>
          <a:xfrm>
            <a:off x="257590" y="10"/>
            <a:ext cx="3479523" cy="6857990"/>
          </a:xfrm>
          <a:prstGeom prst="rect">
            <a:avLst/>
          </a:prstGeo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pic>
      <p:sp>
        <p:nvSpPr>
          <p:cNvPr id="3" name="Content Placeholder 2">
            <a:extLst>
              <a:ext uri="{FF2B5EF4-FFF2-40B4-BE49-F238E27FC236}">
                <a16:creationId xmlns:a16="http://schemas.microsoft.com/office/drawing/2014/main" id="{89E9DCC3-1429-9ED8-E968-942E2450F07A}"/>
              </a:ext>
            </a:extLst>
          </p:cNvPr>
          <p:cNvSpPr>
            <a:spLocks noGrp="1"/>
          </p:cNvSpPr>
          <p:nvPr>
            <p:ph idx="1"/>
          </p:nvPr>
        </p:nvSpPr>
        <p:spPr>
          <a:xfrm>
            <a:off x="4303643" y="1427714"/>
            <a:ext cx="7046844" cy="5087385"/>
          </a:xfrm>
        </p:spPr>
        <p:txBody>
          <a:bodyPr>
            <a:normAutofit/>
          </a:bodyPr>
          <a:lstStyle/>
          <a:p>
            <a:pPr marL="0" indent="0">
              <a:lnSpc>
                <a:spcPct val="90000"/>
              </a:lnSpc>
              <a:buNone/>
            </a:pPr>
            <a:r>
              <a:rPr lang="en-US" sz="1600" dirty="0"/>
              <a:t>This TPE emphasizes the strategies involved in establishing and maintaining productive classroom environments that facilitate learning for all students.</a:t>
            </a:r>
          </a:p>
          <a:p>
            <a:pPr lvl="1">
              <a:lnSpc>
                <a:spcPct val="90000"/>
              </a:lnSpc>
            </a:pPr>
            <a:r>
              <a:rPr lang="en-US" sz="1400" b="1" dirty="0">
                <a:solidFill>
                  <a:schemeClr val="accent1"/>
                </a:solidFill>
              </a:rPr>
              <a:t>Level 1:</a:t>
            </a:r>
            <a:r>
              <a:rPr lang="en-US" sz="1400" dirty="0"/>
              <a:t> Minimal connection between lesson plans and students' prior knowledge. Instructional strategies and adaptations lack a clear rationale or connection to students’ needs, potentially leaving students disengaged or unsupported.</a:t>
            </a:r>
          </a:p>
          <a:p>
            <a:pPr lvl="1">
              <a:lnSpc>
                <a:spcPct val="90000"/>
              </a:lnSpc>
            </a:pPr>
            <a:r>
              <a:rPr lang="en-US" sz="1400" b="1" dirty="0">
                <a:solidFill>
                  <a:schemeClr val="accent1"/>
                </a:solidFill>
              </a:rPr>
              <a:t>Level 2:</a:t>
            </a:r>
            <a:r>
              <a:rPr lang="en-US" sz="1400" dirty="0"/>
              <a:t> Some attempts are made to engage students using basic adaptations, but these efforts may not fully align with students' needs or leverage their strengths, leading to only partial engagement and support.</a:t>
            </a:r>
          </a:p>
          <a:p>
            <a:pPr lvl="1">
              <a:lnSpc>
                <a:spcPct val="90000"/>
              </a:lnSpc>
            </a:pPr>
            <a:r>
              <a:rPr lang="en-US" sz="1400" b="1" dirty="0">
                <a:solidFill>
                  <a:schemeClr val="accent1"/>
                </a:solidFill>
              </a:rPr>
              <a:t>Level 3:</a:t>
            </a:r>
            <a:r>
              <a:rPr lang="en-US" sz="1400" dirty="0"/>
              <a:t> Clear connection between instructional strategies and students’ prior knowledge and experiences. Plans include adaptations that support diverse learning needs, effectively engaging most students.</a:t>
            </a:r>
          </a:p>
          <a:p>
            <a:pPr lvl="1">
              <a:lnSpc>
                <a:spcPct val="90000"/>
              </a:lnSpc>
            </a:pPr>
            <a:r>
              <a:rPr lang="en-US" sz="1400" b="1" dirty="0">
                <a:solidFill>
                  <a:schemeClr val="accent1"/>
                </a:solidFill>
              </a:rPr>
              <a:t>Level 4:</a:t>
            </a:r>
            <a:r>
              <a:rPr lang="en-US" sz="1400" dirty="0"/>
              <a:t> Detailed planning includes diverse and inclusive strategies that build on each student’s strengths and needs. Instruction is adaptive and responsive, promoting deeper student engagement and support.</a:t>
            </a:r>
          </a:p>
          <a:p>
            <a:pPr lvl="1">
              <a:lnSpc>
                <a:spcPct val="90000"/>
              </a:lnSpc>
            </a:pPr>
            <a:r>
              <a:rPr lang="en-US" sz="1400" b="1" dirty="0">
                <a:solidFill>
                  <a:schemeClr val="accent1"/>
                </a:solidFill>
              </a:rPr>
              <a:t>Level 5:</a:t>
            </a:r>
            <a:r>
              <a:rPr lang="en-US" sz="1400" dirty="0"/>
              <a:t> Advanced use of instructional strategies based on Universal Design for Learning (UDL) principles, ensuring all students are fully engaged and supported through highly flexible and inclusive teaching methods.</a:t>
            </a:r>
          </a:p>
        </p:txBody>
      </p:sp>
    </p:spTree>
    <p:extLst>
      <p:ext uri="{BB962C8B-B14F-4D97-AF65-F5344CB8AC3E}">
        <p14:creationId xmlns:p14="http://schemas.microsoft.com/office/powerpoint/2010/main" val="12003013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6D352-D6AA-0868-542B-2B83AD3B36C0}"/>
              </a:ext>
            </a:extLst>
          </p:cNvPr>
          <p:cNvSpPr>
            <a:spLocks noGrp="1"/>
          </p:cNvSpPr>
          <p:nvPr>
            <p:ph type="title"/>
          </p:nvPr>
        </p:nvSpPr>
        <p:spPr>
          <a:xfrm>
            <a:off x="1141413" y="609600"/>
            <a:ext cx="6842381" cy="1228725"/>
          </a:xfrm>
        </p:spPr>
        <p:txBody>
          <a:bodyPr>
            <a:normAutofit/>
          </a:bodyPr>
          <a:lstStyle/>
          <a:p>
            <a:r>
              <a:rPr lang="en-US" sz="2400" b="1" dirty="0"/>
              <a:t>TPE 4: Planning Instruction and Designing Learning Experiences for All Students</a:t>
            </a:r>
          </a:p>
        </p:txBody>
      </p:sp>
      <p:sp>
        <p:nvSpPr>
          <p:cNvPr id="3" name="Content Placeholder 2">
            <a:extLst>
              <a:ext uri="{FF2B5EF4-FFF2-40B4-BE49-F238E27FC236}">
                <a16:creationId xmlns:a16="http://schemas.microsoft.com/office/drawing/2014/main" id="{50805083-1F66-8347-52E1-53AF43F50237}"/>
              </a:ext>
            </a:extLst>
          </p:cNvPr>
          <p:cNvSpPr>
            <a:spLocks noGrp="1"/>
          </p:cNvSpPr>
          <p:nvPr>
            <p:ph idx="1"/>
          </p:nvPr>
        </p:nvSpPr>
        <p:spPr>
          <a:xfrm>
            <a:off x="1141413" y="1838325"/>
            <a:ext cx="6930871" cy="4320737"/>
          </a:xfrm>
        </p:spPr>
        <p:txBody>
          <a:bodyPr>
            <a:normAutofit fontScale="77500" lnSpcReduction="20000"/>
          </a:bodyPr>
          <a:lstStyle/>
          <a:p>
            <a:pPr marL="0" indent="0">
              <a:buNone/>
            </a:pPr>
            <a:r>
              <a:rPr lang="en-US" sz="2100" dirty="0"/>
              <a:t>This TPE focuses on the design and execution of instructional plans that address students’ diverse learning needs.</a:t>
            </a:r>
          </a:p>
          <a:p>
            <a:pPr lvl="1"/>
            <a:r>
              <a:rPr lang="en-US" b="1" dirty="0">
                <a:solidFill>
                  <a:schemeClr val="accent1"/>
                </a:solidFill>
              </a:rPr>
              <a:t>Level 1:</a:t>
            </a:r>
            <a:r>
              <a:rPr lang="en-US" dirty="0"/>
              <a:t> Limited or no consideration of how lesson planning addresses the diverse needs of students. Plans may be rigid or inappropriate, potentially excluding some students from effective learning experiences.</a:t>
            </a:r>
          </a:p>
          <a:p>
            <a:pPr lvl="1"/>
            <a:r>
              <a:rPr lang="en-US" b="1" dirty="0">
                <a:solidFill>
                  <a:schemeClr val="accent1"/>
                </a:solidFill>
              </a:rPr>
              <a:t>Level 2:</a:t>
            </a:r>
            <a:r>
              <a:rPr lang="en-US" dirty="0"/>
              <a:t> Some consideration of student diversity in planning, but the strategies may not be sufficiently tailored or effective, leading to learning experiences that do not fully engage all students.</a:t>
            </a:r>
          </a:p>
          <a:p>
            <a:pPr lvl="1"/>
            <a:r>
              <a:rPr lang="en-US" b="1" dirty="0">
                <a:solidFill>
                  <a:schemeClr val="accent1"/>
                </a:solidFill>
              </a:rPr>
              <a:t>Level 3:</a:t>
            </a:r>
            <a:r>
              <a:rPr lang="en-US" dirty="0"/>
              <a:t> Plans are informed by a strong understanding of student diversity, including varied cultural, linguistic, and learning needs. Instructional strategies are appropriate and effective for most students.</a:t>
            </a:r>
          </a:p>
          <a:p>
            <a:pPr lvl="1"/>
            <a:r>
              <a:rPr lang="en-US" b="1" dirty="0">
                <a:solidFill>
                  <a:schemeClr val="accent1"/>
                </a:solidFill>
              </a:rPr>
              <a:t>Level 4:</a:t>
            </a:r>
            <a:r>
              <a:rPr lang="en-US" dirty="0"/>
              <a:t> In-depth, culturally responsive teaching strategies are integrated into planning. Plans are highly tailored to individual student profiles, promoting enriched and meaningful learning experiences.</a:t>
            </a:r>
          </a:p>
          <a:p>
            <a:pPr lvl="1"/>
            <a:r>
              <a:rPr lang="en-US" b="1" dirty="0">
                <a:solidFill>
                  <a:schemeClr val="accent1"/>
                </a:solidFill>
              </a:rPr>
              <a:t>Level 5:</a:t>
            </a:r>
            <a:r>
              <a:rPr lang="en-US" dirty="0"/>
              <a:t> Expert application of UDL principles in lesson planning, creating an exceptionally flexible and inclusive learning environment that adapts to the evolving needs of every student and ensures optimal engagement and learning outcomes.</a:t>
            </a:r>
            <a:endParaRPr lang="en-US" sz="1200" dirty="0"/>
          </a:p>
        </p:txBody>
      </p:sp>
      <p:pic>
        <p:nvPicPr>
          <p:cNvPr id="5" name="Picture 4" descr="Neat empty education desk">
            <a:extLst>
              <a:ext uri="{FF2B5EF4-FFF2-40B4-BE49-F238E27FC236}">
                <a16:creationId xmlns:a16="http://schemas.microsoft.com/office/drawing/2014/main" id="{F82EB553-C29B-EDCB-D0C6-0D47896460FA}"/>
              </a:ext>
            </a:extLst>
          </p:cNvPr>
          <p:cNvPicPr>
            <a:picLocks noChangeAspect="1"/>
          </p:cNvPicPr>
          <p:nvPr/>
        </p:nvPicPr>
        <p:blipFill rotWithShape="1">
          <a:blip r:embed="rId3"/>
          <a:srcRect l="35493" r="30640" b="-1"/>
          <a:stretch/>
        </p:blipFill>
        <p:spPr>
          <a:xfrm>
            <a:off x="8546182" y="10"/>
            <a:ext cx="3479523" cy="6857990"/>
          </a:xfrm>
          <a:prstGeom prst="rect">
            <a:avLst/>
          </a:prstGeo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pic>
    </p:spTree>
    <p:extLst>
      <p:ext uri="{BB962C8B-B14F-4D97-AF65-F5344CB8AC3E}">
        <p14:creationId xmlns:p14="http://schemas.microsoft.com/office/powerpoint/2010/main" val="2320388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4F96F-B0BE-4E84-A401-8F8438058CAB}"/>
              </a:ext>
            </a:extLst>
          </p:cNvPr>
          <p:cNvSpPr>
            <a:spLocks noGrp="1"/>
          </p:cNvSpPr>
          <p:nvPr>
            <p:ph type="title"/>
          </p:nvPr>
        </p:nvSpPr>
        <p:spPr>
          <a:xfrm>
            <a:off x="3536395" y="201168"/>
            <a:ext cx="8655605" cy="912930"/>
          </a:xfrm>
        </p:spPr>
        <p:txBody>
          <a:bodyPr>
            <a:normAutofit/>
          </a:bodyPr>
          <a:lstStyle/>
          <a:p>
            <a:pPr algn="ctr"/>
            <a:r>
              <a:rPr lang="en-US" b="1" dirty="0"/>
              <a:t>TPE 2</a:t>
            </a:r>
            <a:r>
              <a:rPr lang="en-US" dirty="0"/>
              <a:t> </a:t>
            </a:r>
            <a:r>
              <a:rPr lang="en-US" dirty="0">
                <a:solidFill>
                  <a:schemeClr val="tx1"/>
                </a:solidFill>
              </a:rPr>
              <a:t>Level Comparisons</a:t>
            </a:r>
          </a:p>
        </p:txBody>
      </p:sp>
      <p:graphicFrame>
        <p:nvGraphicFramePr>
          <p:cNvPr id="5" name="Content Placeholder 2" descr="Icon SmartArt graphic">
            <a:extLst>
              <a:ext uri="{FF2B5EF4-FFF2-40B4-BE49-F238E27FC236}">
                <a16:creationId xmlns:a16="http://schemas.microsoft.com/office/drawing/2014/main" id="{2B828A48-3EC3-4EF9-8697-5D2A44F3F052}"/>
              </a:ext>
            </a:extLst>
          </p:cNvPr>
          <p:cNvGraphicFramePr>
            <a:graphicFrameLocks noGrp="1"/>
          </p:cNvGraphicFramePr>
          <p:nvPr>
            <p:ph idx="1"/>
            <p:extLst>
              <p:ext uri="{D42A27DB-BD31-4B8C-83A1-F6EECF244321}">
                <p14:modId xmlns:p14="http://schemas.microsoft.com/office/powerpoint/2010/main" val="621486513"/>
              </p:ext>
            </p:extLst>
          </p:nvPr>
        </p:nvGraphicFramePr>
        <p:xfrm>
          <a:off x="3646312" y="1345324"/>
          <a:ext cx="8545688" cy="512862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descr="Students observing science experiment">
            <a:extLst>
              <a:ext uri="{FF2B5EF4-FFF2-40B4-BE49-F238E27FC236}">
                <a16:creationId xmlns:a16="http://schemas.microsoft.com/office/drawing/2014/main" id="{78F172A8-6231-D14E-A13D-8613F2AEAD88}"/>
              </a:ext>
            </a:extLst>
          </p:cNvPr>
          <p:cNvPicPr>
            <a:picLocks noChangeAspect="1"/>
          </p:cNvPicPr>
          <p:nvPr/>
        </p:nvPicPr>
        <p:blipFill rotWithShape="1">
          <a:blip r:embed="rId9" cstate="print">
            <a:extLst>
              <a:ext uri="{28A0092B-C50C-407E-A947-70E740481C1C}">
                <a14:useLocalDpi xmlns:a14="http://schemas.microsoft.com/office/drawing/2010/main"/>
              </a:ext>
            </a:extLst>
          </a:blip>
          <a:srcRect/>
          <a:stretch/>
        </p:blipFill>
        <p:spPr>
          <a:xfrm>
            <a:off x="182880" y="201167"/>
            <a:ext cx="3353515" cy="2738556"/>
          </a:xfrm>
          <a:prstGeom prst="rect">
            <a:avLst/>
          </a:prstGeom>
          <a:ln w="38100">
            <a:noFill/>
          </a:ln>
          <a:effectLst/>
        </p:spPr>
      </p:pic>
      <p:pic>
        <p:nvPicPr>
          <p:cNvPr id="4" name="Picture 3" descr="student wearing goggles pouring something into a beaker">
            <a:extLst>
              <a:ext uri="{FF2B5EF4-FFF2-40B4-BE49-F238E27FC236}">
                <a16:creationId xmlns:a16="http://schemas.microsoft.com/office/drawing/2014/main" id="{5D8F1927-EC97-404E-90EF-533BB92836CD}"/>
              </a:ext>
            </a:extLst>
          </p:cNvPr>
          <p:cNvPicPr>
            <a:picLocks noChangeAspect="1"/>
          </p:cNvPicPr>
          <p:nvPr/>
        </p:nvPicPr>
        <p:blipFill rotWithShape="1">
          <a:blip r:embed="rId10" cstate="print">
            <a:extLst>
              <a:ext uri="{28A0092B-C50C-407E-A947-70E740481C1C}">
                <a14:useLocalDpi xmlns:a14="http://schemas.microsoft.com/office/drawing/2010/main"/>
              </a:ext>
            </a:extLst>
          </a:blip>
          <a:srcRect/>
          <a:stretch/>
        </p:blipFill>
        <p:spPr>
          <a:xfrm>
            <a:off x="182880" y="3100591"/>
            <a:ext cx="3353515" cy="3556242"/>
          </a:xfrm>
          <a:prstGeom prst="rect">
            <a:avLst/>
          </a:prstGeom>
          <a:ln w="38100">
            <a:noFill/>
          </a:ln>
          <a:effectLst/>
        </p:spPr>
      </p:pic>
    </p:spTree>
    <p:extLst>
      <p:ext uri="{BB962C8B-B14F-4D97-AF65-F5344CB8AC3E}">
        <p14:creationId xmlns:p14="http://schemas.microsoft.com/office/powerpoint/2010/main" val="2706815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4F96F-B0BE-4E84-A401-8F8438058CAB}"/>
              </a:ext>
            </a:extLst>
          </p:cNvPr>
          <p:cNvSpPr>
            <a:spLocks noGrp="1"/>
          </p:cNvSpPr>
          <p:nvPr>
            <p:ph type="title"/>
          </p:nvPr>
        </p:nvSpPr>
        <p:spPr>
          <a:xfrm>
            <a:off x="0" y="201166"/>
            <a:ext cx="8655605" cy="912930"/>
          </a:xfrm>
        </p:spPr>
        <p:txBody>
          <a:bodyPr>
            <a:normAutofit/>
          </a:bodyPr>
          <a:lstStyle/>
          <a:p>
            <a:pPr algn="ctr"/>
            <a:r>
              <a:rPr lang="en-US" b="1" dirty="0"/>
              <a:t>TPE 4</a:t>
            </a:r>
            <a:r>
              <a:rPr lang="en-US" dirty="0"/>
              <a:t> </a:t>
            </a:r>
            <a:r>
              <a:rPr lang="en-US" dirty="0">
                <a:solidFill>
                  <a:schemeClr val="tx1"/>
                </a:solidFill>
              </a:rPr>
              <a:t>Level Comparisons</a:t>
            </a:r>
          </a:p>
        </p:txBody>
      </p:sp>
      <p:graphicFrame>
        <p:nvGraphicFramePr>
          <p:cNvPr id="5" name="Content Placeholder 2" descr="Icon SmartArt graphic">
            <a:extLst>
              <a:ext uri="{FF2B5EF4-FFF2-40B4-BE49-F238E27FC236}">
                <a16:creationId xmlns:a16="http://schemas.microsoft.com/office/drawing/2014/main" id="{2B828A48-3EC3-4EF9-8697-5D2A44F3F052}"/>
              </a:ext>
            </a:extLst>
          </p:cNvPr>
          <p:cNvGraphicFramePr>
            <a:graphicFrameLocks noGrp="1"/>
          </p:cNvGraphicFramePr>
          <p:nvPr>
            <p:ph idx="1"/>
            <p:extLst>
              <p:ext uri="{D42A27DB-BD31-4B8C-83A1-F6EECF244321}">
                <p14:modId xmlns:p14="http://schemas.microsoft.com/office/powerpoint/2010/main" val="1830465080"/>
              </p:ext>
            </p:extLst>
          </p:nvPr>
        </p:nvGraphicFramePr>
        <p:xfrm>
          <a:off x="54958" y="1229711"/>
          <a:ext cx="8545688" cy="512862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a:extLst>
              <a:ext uri="{FF2B5EF4-FFF2-40B4-BE49-F238E27FC236}">
                <a16:creationId xmlns:a16="http://schemas.microsoft.com/office/drawing/2014/main" id="{78F172A8-6231-D14E-A13D-8613F2AEAD88}"/>
              </a:ext>
            </a:extLst>
          </p:cNvPr>
          <p:cNvPicPr>
            <a:picLocks noChangeAspect="1"/>
          </p:cNvPicPr>
          <p:nvPr/>
        </p:nvPicPr>
        <p:blipFill>
          <a:blip r:embed="rId9"/>
          <a:srcRect/>
          <a:stretch/>
        </p:blipFill>
        <p:spPr>
          <a:xfrm>
            <a:off x="8655605" y="201166"/>
            <a:ext cx="3353515" cy="2738556"/>
          </a:xfrm>
          <a:prstGeom prst="rect">
            <a:avLst/>
          </a:prstGeom>
          <a:ln w="38100">
            <a:noFill/>
          </a:ln>
          <a:effectLst/>
        </p:spPr>
      </p:pic>
      <p:pic>
        <p:nvPicPr>
          <p:cNvPr id="4" name="Picture 3">
            <a:extLst>
              <a:ext uri="{FF2B5EF4-FFF2-40B4-BE49-F238E27FC236}">
                <a16:creationId xmlns:a16="http://schemas.microsoft.com/office/drawing/2014/main" id="{5D8F1927-EC97-404E-90EF-533BB92836CD}"/>
              </a:ext>
            </a:extLst>
          </p:cNvPr>
          <p:cNvPicPr>
            <a:picLocks noChangeAspect="1"/>
          </p:cNvPicPr>
          <p:nvPr/>
        </p:nvPicPr>
        <p:blipFill>
          <a:blip r:embed="rId10"/>
          <a:srcRect/>
          <a:stretch/>
        </p:blipFill>
        <p:spPr>
          <a:xfrm>
            <a:off x="8655606" y="3105150"/>
            <a:ext cx="3353514" cy="3632514"/>
          </a:xfrm>
          <a:prstGeom prst="rect">
            <a:avLst/>
          </a:prstGeom>
          <a:ln w="38100">
            <a:noFill/>
          </a:ln>
          <a:effectLst/>
        </p:spPr>
      </p:pic>
    </p:spTree>
    <p:extLst>
      <p:ext uri="{BB962C8B-B14F-4D97-AF65-F5344CB8AC3E}">
        <p14:creationId xmlns:p14="http://schemas.microsoft.com/office/powerpoint/2010/main" val="2596314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11BC6F7F-1397-4F39-A85A-B3D6441FA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50B972-0B7A-40CD-9E79-07E8A87AB03C}"/>
              </a:ext>
            </a:extLst>
          </p:cNvPr>
          <p:cNvSpPr>
            <a:spLocks noGrp="1"/>
          </p:cNvSpPr>
          <p:nvPr>
            <p:ph type="title"/>
          </p:nvPr>
        </p:nvSpPr>
        <p:spPr>
          <a:xfrm>
            <a:off x="6096000" y="609599"/>
            <a:ext cx="5435760" cy="2009775"/>
          </a:xfrm>
        </p:spPr>
        <p:txBody>
          <a:bodyPr>
            <a:normAutofit/>
          </a:bodyPr>
          <a:lstStyle/>
          <a:p>
            <a:pPr algn="ctr"/>
            <a:r>
              <a:rPr lang="en-US" b="1" dirty="0"/>
              <a:t>Science in </a:t>
            </a:r>
            <a:br>
              <a:rPr lang="en-US" b="1" dirty="0"/>
            </a:br>
            <a:r>
              <a:rPr lang="en-US" dirty="0"/>
              <a:t>education </a:t>
            </a:r>
            <a:r>
              <a:rPr lang="en-US" b="1" dirty="0"/>
              <a:t>Promotes</a:t>
            </a:r>
            <a:endParaRPr lang="en-US" b="1"/>
          </a:p>
        </p:txBody>
      </p:sp>
      <p:pic>
        <p:nvPicPr>
          <p:cNvPr id="14" name="Picture 13" descr="students observing teacher do science experiment">
            <a:extLst>
              <a:ext uri="{FF2B5EF4-FFF2-40B4-BE49-F238E27FC236}">
                <a16:creationId xmlns:a16="http://schemas.microsoft.com/office/drawing/2014/main" id="{6AC1EBEB-9D74-3E4C-9BDC-668D2D212A5F}"/>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t="19645" r="3" b="6341"/>
          <a:stretch/>
        </p:blipFill>
        <p:spPr>
          <a:xfrm>
            <a:off x="688499" y="647472"/>
            <a:ext cx="2364940" cy="2632224"/>
          </a:xfrm>
          <a:custGeom>
            <a:avLst/>
            <a:gdLst/>
            <a:ahLst/>
            <a:cxnLst/>
            <a:rect l="l" t="t" r="r" b="b"/>
            <a:pathLst>
              <a:path w="2364940" h="2632224">
                <a:moveTo>
                  <a:pt x="129605" y="0"/>
                </a:moveTo>
                <a:lnTo>
                  <a:pt x="2364940" y="0"/>
                </a:lnTo>
                <a:lnTo>
                  <a:pt x="2364940" y="2632224"/>
                </a:lnTo>
                <a:lnTo>
                  <a:pt x="0" y="2632224"/>
                </a:lnTo>
                <a:lnTo>
                  <a:pt x="0" y="129605"/>
                </a:lnTo>
                <a:cubicBezTo>
                  <a:pt x="0" y="58026"/>
                  <a:pt x="58026" y="0"/>
                  <a:pt x="129605" y="0"/>
                </a:cubicBezTo>
                <a:close/>
              </a:path>
            </a:pathLst>
          </a:custGeom>
          <a:ln w="38100">
            <a:gradFill>
              <a:gsLst>
                <a:gs pos="0">
                  <a:srgbClr val="363D46"/>
                </a:gs>
                <a:gs pos="100000">
                  <a:srgbClr val="282E35"/>
                </a:gs>
              </a:gsLst>
              <a:lin ang="5400000" scaled="1"/>
            </a:gradFill>
          </a:ln>
          <a:effectLst>
            <a:innerShdw blurRad="57150" dist="38100" dir="14460000">
              <a:prstClr val="black">
                <a:alpha val="70000"/>
              </a:prstClr>
            </a:innerShdw>
          </a:effectLst>
        </p:spPr>
      </p:pic>
      <p:pic>
        <p:nvPicPr>
          <p:cNvPr id="18" name="Picture 17" descr="students raising hands">
            <a:extLst>
              <a:ext uri="{FF2B5EF4-FFF2-40B4-BE49-F238E27FC236}">
                <a16:creationId xmlns:a16="http://schemas.microsoft.com/office/drawing/2014/main" id="{8D11AB9E-363B-C248-9288-085B4151B414}"/>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t="18332" r="-3" b="1807"/>
          <a:stretch/>
        </p:blipFill>
        <p:spPr>
          <a:xfrm>
            <a:off x="3214306" y="647472"/>
            <a:ext cx="2364940" cy="2632224"/>
          </a:xfrm>
          <a:custGeom>
            <a:avLst/>
            <a:gdLst/>
            <a:ahLst/>
            <a:cxnLst/>
            <a:rect l="l" t="t" r="r" b="b"/>
            <a:pathLst>
              <a:path w="2364940" h="2632224">
                <a:moveTo>
                  <a:pt x="0" y="0"/>
                </a:moveTo>
                <a:lnTo>
                  <a:pt x="2235335" y="0"/>
                </a:lnTo>
                <a:cubicBezTo>
                  <a:pt x="2306914" y="0"/>
                  <a:pt x="2364940" y="58026"/>
                  <a:pt x="2364940" y="129605"/>
                </a:cubicBezTo>
                <a:lnTo>
                  <a:pt x="2364940" y="2632224"/>
                </a:lnTo>
                <a:lnTo>
                  <a:pt x="0" y="2632224"/>
                </a:lnTo>
                <a:close/>
              </a:path>
            </a:pathLst>
          </a:custGeom>
          <a:ln w="38100">
            <a:gradFill>
              <a:gsLst>
                <a:gs pos="0">
                  <a:srgbClr val="363D46"/>
                </a:gs>
                <a:gs pos="100000">
                  <a:srgbClr val="282E35"/>
                </a:gs>
              </a:gsLst>
              <a:lin ang="5400000" scaled="1"/>
            </a:gradFill>
          </a:ln>
          <a:effectLst>
            <a:innerShdw blurRad="57150" dist="38100" dir="14460000">
              <a:prstClr val="black">
                <a:alpha val="70000"/>
              </a:prstClr>
            </a:innerShdw>
          </a:effectLst>
        </p:spPr>
      </p:pic>
      <p:pic>
        <p:nvPicPr>
          <p:cNvPr id="10" name="Picture 9" descr="student looking into microscope">
            <a:extLst>
              <a:ext uri="{FF2B5EF4-FFF2-40B4-BE49-F238E27FC236}">
                <a16:creationId xmlns:a16="http://schemas.microsoft.com/office/drawing/2014/main" id="{7480DF21-DE52-7742-819E-D9D5B4148268}"/>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l="12352" r="277" b="5"/>
          <a:stretch/>
        </p:blipFill>
        <p:spPr>
          <a:xfrm>
            <a:off x="688499" y="3440562"/>
            <a:ext cx="2364940" cy="2632224"/>
          </a:xfrm>
          <a:custGeom>
            <a:avLst/>
            <a:gdLst/>
            <a:ahLst/>
            <a:cxnLst/>
            <a:rect l="l" t="t" r="r" b="b"/>
            <a:pathLst>
              <a:path w="2364940" h="2632224">
                <a:moveTo>
                  <a:pt x="0" y="0"/>
                </a:moveTo>
                <a:lnTo>
                  <a:pt x="2364940" y="0"/>
                </a:lnTo>
                <a:lnTo>
                  <a:pt x="2364940" y="2632224"/>
                </a:lnTo>
                <a:lnTo>
                  <a:pt x="129605" y="2632224"/>
                </a:lnTo>
                <a:cubicBezTo>
                  <a:pt x="58026" y="2632224"/>
                  <a:pt x="0" y="2574198"/>
                  <a:pt x="0" y="2502619"/>
                </a:cubicBezTo>
                <a:close/>
              </a:path>
            </a:pathLst>
          </a:custGeom>
          <a:ln w="38100">
            <a:gradFill>
              <a:gsLst>
                <a:gs pos="0">
                  <a:srgbClr val="363D46"/>
                </a:gs>
                <a:gs pos="100000">
                  <a:srgbClr val="282E35"/>
                </a:gs>
              </a:gsLst>
              <a:lin ang="5400000" scaled="1"/>
            </a:gradFill>
          </a:ln>
          <a:effectLst>
            <a:innerShdw blurRad="57150" dist="38100" dir="14460000">
              <a:prstClr val="black">
                <a:alpha val="70000"/>
              </a:prstClr>
            </a:innerShdw>
          </a:effectLst>
        </p:spPr>
      </p:pic>
      <p:pic>
        <p:nvPicPr>
          <p:cNvPr id="16" name="Picture 15" descr="student looking at test tube">
            <a:extLst>
              <a:ext uri="{FF2B5EF4-FFF2-40B4-BE49-F238E27FC236}">
                <a16:creationId xmlns:a16="http://schemas.microsoft.com/office/drawing/2014/main" id="{EE1B592D-31D6-3841-8CC1-3C629FEDB5DE}"/>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l="5426" r="5182" b="6"/>
          <a:stretch/>
        </p:blipFill>
        <p:spPr>
          <a:xfrm>
            <a:off x="3214306" y="3440562"/>
            <a:ext cx="2364940" cy="2632224"/>
          </a:xfrm>
          <a:custGeom>
            <a:avLst/>
            <a:gdLst/>
            <a:ahLst/>
            <a:cxnLst/>
            <a:rect l="l" t="t" r="r" b="b"/>
            <a:pathLst>
              <a:path w="2364940" h="2632224">
                <a:moveTo>
                  <a:pt x="0" y="0"/>
                </a:moveTo>
                <a:lnTo>
                  <a:pt x="2364940" y="0"/>
                </a:lnTo>
                <a:lnTo>
                  <a:pt x="2364940" y="2502619"/>
                </a:lnTo>
                <a:cubicBezTo>
                  <a:pt x="2364940" y="2574198"/>
                  <a:pt x="2306914" y="2632224"/>
                  <a:pt x="2235335" y="2632224"/>
                </a:cubicBezTo>
                <a:lnTo>
                  <a:pt x="0" y="2632224"/>
                </a:lnTo>
                <a:close/>
              </a:path>
            </a:pathLst>
          </a:custGeom>
          <a:ln w="38100">
            <a:gradFill>
              <a:gsLst>
                <a:gs pos="0">
                  <a:srgbClr val="363D46"/>
                </a:gs>
                <a:gs pos="100000">
                  <a:srgbClr val="282E35"/>
                </a:gs>
              </a:gsLst>
              <a:lin ang="5400000" scaled="1"/>
            </a:gradFill>
          </a:ln>
          <a:effectLst>
            <a:innerShdw blurRad="57150" dist="38100" dir="14460000">
              <a:prstClr val="black">
                <a:alpha val="70000"/>
              </a:prstClr>
            </a:innerShdw>
          </a:effectLst>
        </p:spPr>
      </p:pic>
      <p:graphicFrame>
        <p:nvGraphicFramePr>
          <p:cNvPr id="24" name="Content Placeholder 8" descr="Icon SmartArt graphic">
            <a:extLst>
              <a:ext uri="{FF2B5EF4-FFF2-40B4-BE49-F238E27FC236}">
                <a16:creationId xmlns:a16="http://schemas.microsoft.com/office/drawing/2014/main" id="{1E8F1206-26E1-9E44-A1A9-B061CF0EEA5A}"/>
              </a:ext>
            </a:extLst>
          </p:cNvPr>
          <p:cNvGraphicFramePr>
            <a:graphicFrameLocks noGrp="1"/>
          </p:cNvGraphicFramePr>
          <p:nvPr>
            <p:ph idx="1"/>
            <p:extLst>
              <p:ext uri="{D42A27DB-BD31-4B8C-83A1-F6EECF244321}">
                <p14:modId xmlns:p14="http://schemas.microsoft.com/office/powerpoint/2010/main" val="3386440584"/>
              </p:ext>
            </p:extLst>
          </p:nvPr>
        </p:nvGraphicFramePr>
        <p:xfrm>
          <a:off x="6096000" y="2774425"/>
          <a:ext cx="5435760" cy="328844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70140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F6C66-D6D7-4A72-9928-967AEA400766}"/>
              </a:ext>
            </a:extLst>
          </p:cNvPr>
          <p:cNvSpPr>
            <a:spLocks noGrp="1"/>
          </p:cNvSpPr>
          <p:nvPr>
            <p:ph type="title"/>
          </p:nvPr>
        </p:nvSpPr>
        <p:spPr>
          <a:xfrm>
            <a:off x="8119869" y="643466"/>
            <a:ext cx="3143875" cy="5571065"/>
          </a:xfrm>
        </p:spPr>
        <p:txBody>
          <a:bodyPr anchor="ctr">
            <a:normAutofit/>
          </a:bodyPr>
          <a:lstStyle/>
          <a:p>
            <a:r>
              <a:rPr lang="en-US" sz="3600" b="1" dirty="0"/>
              <a:t>TPE 2 </a:t>
            </a:r>
            <a:r>
              <a:rPr lang="en-US" sz="3600" dirty="0"/>
              <a:t>Reflection</a:t>
            </a:r>
          </a:p>
        </p:txBody>
      </p:sp>
      <p:sp>
        <p:nvSpPr>
          <p:cNvPr id="11" name="Rectangle 10">
            <a:extLst>
              <a:ext uri="{FF2B5EF4-FFF2-40B4-BE49-F238E27FC236}">
                <a16:creationId xmlns:a16="http://schemas.microsoft.com/office/drawing/2014/main" id="{8FBC750A-B8E7-49A0-A00A-F72451271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32169"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544D0436-4FAC-43D1-9565-515BBE80D7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908066" y="3195797"/>
            <a:ext cx="6858000" cy="466406"/>
          </a:xfrm>
          <a:prstGeom prst="rect">
            <a:avLst/>
          </a:prstGeom>
          <a:gradFill>
            <a:gsLst>
              <a:gs pos="0">
                <a:srgbClr val="363D46">
                  <a:alpha val="0"/>
                </a:srgbClr>
              </a:gs>
              <a:gs pos="100000">
                <a:srgbClr val="363D46">
                  <a:lumMod val="75000"/>
                </a:srgb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cxnSp>
        <p:nvCxnSpPr>
          <p:cNvPr id="15" name="Straight Connector 14">
            <a:extLst>
              <a:ext uri="{FF2B5EF4-FFF2-40B4-BE49-F238E27FC236}">
                <a16:creationId xmlns:a16="http://schemas.microsoft.com/office/drawing/2014/main" id="{9F82E424-AAF6-43AC-AC56-03BA23E0C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4150420" y="3429000"/>
            <a:ext cx="6858000" cy="0"/>
          </a:xfrm>
          <a:prstGeom prst="line">
            <a:avLst/>
          </a:prstGeom>
          <a:solidFill>
            <a:srgbClr val="FFFFFF"/>
          </a:solidFill>
          <a:ln w="38100" cap="flat">
            <a:gradFill flip="none" rotWithShape="1">
              <a:gsLst>
                <a:gs pos="0">
                  <a:srgbClr val="363D46"/>
                </a:gs>
                <a:gs pos="100000">
                  <a:srgbClr val="363D46">
                    <a:lumMod val="75000"/>
                  </a:srgbClr>
                </a:gs>
              </a:gsLst>
              <a:lin ang="5400000" scaled="0"/>
              <a:tileRect/>
            </a:gradFill>
            <a:miter lim="800000"/>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cxnSp>
      <p:sp>
        <p:nvSpPr>
          <p:cNvPr id="4" name="Content Placeholder 3">
            <a:extLst>
              <a:ext uri="{FF2B5EF4-FFF2-40B4-BE49-F238E27FC236}">
                <a16:creationId xmlns:a16="http://schemas.microsoft.com/office/drawing/2014/main" id="{8239416D-3DF6-323F-A9AA-E37108F7F9FF}"/>
              </a:ext>
            </a:extLst>
          </p:cNvPr>
          <p:cNvSpPr>
            <a:spLocks noGrp="1"/>
          </p:cNvSpPr>
          <p:nvPr>
            <p:ph idx="1"/>
          </p:nvPr>
        </p:nvSpPr>
        <p:spPr>
          <a:xfrm>
            <a:off x="542924" y="400050"/>
            <a:ext cx="6496047" cy="5905499"/>
          </a:xfrm>
        </p:spPr>
        <p:txBody>
          <a:bodyPr>
            <a:normAutofit/>
          </a:bodyPr>
          <a:lstStyle/>
          <a:p>
            <a:pPr marL="0" indent="0">
              <a:buNone/>
            </a:pPr>
            <a:r>
              <a:rPr lang="en-US" dirty="0"/>
              <a:t>In my tutoring sessions, I primarily focus on completing tasks and covering content without fully engaging or supporting the individual learning needs of my students. At Level 1, my approach often lacks adaptation or connection to the diverse needs and backgrounds of the students I work with. For instance, I might provide the same explanation and practice exercises to all students regardless of their prior knowledge or learning styles.</a:t>
            </a:r>
          </a:p>
          <a:p>
            <a:pPr marL="0" indent="0">
              <a:buNone/>
            </a:pPr>
            <a:endParaRPr lang="en-US" dirty="0"/>
          </a:p>
          <a:p>
            <a:pPr marL="0" indent="0">
              <a:buNone/>
            </a:pPr>
            <a:r>
              <a:rPr lang="en-US" dirty="0"/>
              <a:t>This level reflects my current practice because I tend to rely on a one-size-fits-all approach, which may not effectively engage or support all students. I've noticed that while some students can follow along, others struggle to stay engaged or understand the material, indicating that my strategies are not sufficiently tailored to meet each student's unique needs.</a:t>
            </a:r>
          </a:p>
        </p:txBody>
      </p:sp>
    </p:spTree>
    <p:extLst>
      <p:ext uri="{BB962C8B-B14F-4D97-AF65-F5344CB8AC3E}">
        <p14:creationId xmlns:p14="http://schemas.microsoft.com/office/powerpoint/2010/main" val="1414933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F6C66-D6D7-4A72-9928-967AEA400766}"/>
              </a:ext>
            </a:extLst>
          </p:cNvPr>
          <p:cNvSpPr>
            <a:spLocks noGrp="1"/>
          </p:cNvSpPr>
          <p:nvPr>
            <p:ph type="title"/>
          </p:nvPr>
        </p:nvSpPr>
        <p:spPr>
          <a:xfrm>
            <a:off x="974179" y="714375"/>
            <a:ext cx="3332955" cy="5076826"/>
          </a:xfrm>
        </p:spPr>
        <p:txBody>
          <a:bodyPr anchor="ctr">
            <a:normAutofit/>
          </a:bodyPr>
          <a:lstStyle/>
          <a:p>
            <a:r>
              <a:rPr lang="en-US" sz="4000" b="1"/>
              <a:t>TPE 4 </a:t>
            </a:r>
            <a:r>
              <a:rPr lang="en-US" sz="4000"/>
              <a:t>Reflection</a:t>
            </a:r>
          </a:p>
        </p:txBody>
      </p:sp>
      <p:sp>
        <p:nvSpPr>
          <p:cNvPr id="20" name="Rectangle 19">
            <a:extLst>
              <a:ext uri="{FF2B5EF4-FFF2-40B4-BE49-F238E27FC236}">
                <a16:creationId xmlns:a16="http://schemas.microsoft.com/office/drawing/2014/main" id="{375136A9-49F9-4DA0-A741-F065B0FA0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3356" y="0"/>
            <a:ext cx="7558643" cy="6858000"/>
          </a:xfrm>
          <a:prstGeom prst="rect">
            <a:avLst/>
          </a:prstGeom>
          <a:solidFill>
            <a:schemeClr val="bg2"/>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B912F6C7-0423-4B6F-AECE-710C848918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46539" y="3195797"/>
            <a:ext cx="6858000" cy="466406"/>
          </a:xfrm>
          <a:prstGeom prst="rect">
            <a:avLst/>
          </a:prstGeom>
          <a:gradFill>
            <a:gsLst>
              <a:gs pos="0">
                <a:srgbClr val="363D46">
                  <a:alpha val="0"/>
                </a:srgbClr>
              </a:gs>
              <a:gs pos="100000">
                <a:srgbClr val="363D46">
                  <a:lumMod val="75000"/>
                </a:srgb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24" name="Straight Connector 23">
            <a:extLst>
              <a:ext uri="{FF2B5EF4-FFF2-40B4-BE49-F238E27FC236}">
                <a16:creationId xmlns:a16="http://schemas.microsoft.com/office/drawing/2014/main" id="{A7208205-03EE-4EC8-9C34-59270C1880D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2336" y="0"/>
            <a:ext cx="0" cy="6858000"/>
          </a:xfrm>
          <a:prstGeom prst="line">
            <a:avLst/>
          </a:prstGeom>
          <a:solidFill>
            <a:srgbClr val="FFFFFF"/>
          </a:solidFill>
          <a:ln w="38100" cap="flat">
            <a:gradFill flip="none" rotWithShape="1">
              <a:gsLst>
                <a:gs pos="0">
                  <a:srgbClr val="363D46"/>
                </a:gs>
                <a:gs pos="100000">
                  <a:srgbClr val="363D46">
                    <a:lumMod val="75000"/>
                  </a:srgbClr>
                </a:gs>
              </a:gsLst>
              <a:lin ang="5400000" scaled="0"/>
              <a:tileRect/>
            </a:gradFill>
            <a:miter lim="800000"/>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cxnSp>
      <p:sp>
        <p:nvSpPr>
          <p:cNvPr id="4" name="Content Placeholder 3">
            <a:extLst>
              <a:ext uri="{FF2B5EF4-FFF2-40B4-BE49-F238E27FC236}">
                <a16:creationId xmlns:a16="http://schemas.microsoft.com/office/drawing/2014/main" id="{8239416D-3DF6-323F-A9AA-E37108F7F9FF}"/>
              </a:ext>
            </a:extLst>
          </p:cNvPr>
          <p:cNvSpPr>
            <a:spLocks noGrp="1"/>
          </p:cNvSpPr>
          <p:nvPr>
            <p:ph idx="1"/>
          </p:nvPr>
        </p:nvSpPr>
        <p:spPr>
          <a:xfrm>
            <a:off x="4973046" y="714375"/>
            <a:ext cx="6253751" cy="5076825"/>
          </a:xfrm>
        </p:spPr>
        <p:txBody>
          <a:bodyPr>
            <a:normAutofit/>
          </a:bodyPr>
          <a:lstStyle/>
          <a:p>
            <a:pPr marL="0" indent="0">
              <a:lnSpc>
                <a:spcPct val="90000"/>
              </a:lnSpc>
              <a:buNone/>
            </a:pPr>
            <a:r>
              <a:rPr lang="en-US" sz="1900" dirty="0"/>
              <a:t>Similarly, at Level 1 in TPE 4, my planning for tutoring sessions is quite basic and often does not consider the individual differences among my students. My session plans generally include a set of standard exercises and explanations that are used universally, without modifications to accommodate different learning abilities or interests. This approach can result in sessions that are not as effective as they could be because they fail to address the specific challenges or strengths of each student.</a:t>
            </a:r>
          </a:p>
          <a:p>
            <a:pPr marL="0" indent="0">
              <a:lnSpc>
                <a:spcPct val="90000"/>
              </a:lnSpc>
              <a:buNone/>
            </a:pPr>
            <a:endParaRPr lang="en-US" sz="1900" dirty="0"/>
          </a:p>
          <a:p>
            <a:pPr marL="0" indent="0">
              <a:lnSpc>
                <a:spcPct val="90000"/>
              </a:lnSpc>
              <a:buNone/>
            </a:pPr>
            <a:r>
              <a:rPr lang="en-US" sz="1900" dirty="0"/>
              <a:t>This level accurately reflects my tutoring practice as I often find myself unprepared to adjust my methods or materials to better suit the diverse academic levels or cultural backgrounds of my students. My sessions sometimes feel rigid and are not always responsive to student feedback or progress, suggesting a need for more flexible and thoughtful planning.</a:t>
            </a:r>
          </a:p>
        </p:txBody>
      </p:sp>
    </p:spTree>
    <p:extLst>
      <p:ext uri="{BB962C8B-B14F-4D97-AF65-F5344CB8AC3E}">
        <p14:creationId xmlns:p14="http://schemas.microsoft.com/office/powerpoint/2010/main" val="19493404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1E54F-079C-7215-ECA2-F527D88B9758}"/>
              </a:ext>
            </a:extLst>
          </p:cNvPr>
          <p:cNvSpPr>
            <a:spLocks noGrp="1"/>
          </p:cNvSpPr>
          <p:nvPr>
            <p:ph type="title"/>
          </p:nvPr>
        </p:nvSpPr>
        <p:spPr>
          <a:xfrm>
            <a:off x="1141410" y="323850"/>
            <a:ext cx="5334001" cy="1336784"/>
          </a:xfrm>
        </p:spPr>
        <p:txBody>
          <a:bodyPr>
            <a:normAutofit/>
          </a:bodyPr>
          <a:lstStyle/>
          <a:p>
            <a:r>
              <a:rPr lang="en-US" dirty="0"/>
              <a:t>Moving Forward</a:t>
            </a:r>
          </a:p>
        </p:txBody>
      </p:sp>
      <p:pic>
        <p:nvPicPr>
          <p:cNvPr id="6" name="Picture Placeholder 5" descr="A person pouring green liquid into a glass cylinder&#10;&#10;Description automatically generated">
            <a:extLst>
              <a:ext uri="{FF2B5EF4-FFF2-40B4-BE49-F238E27FC236}">
                <a16:creationId xmlns:a16="http://schemas.microsoft.com/office/drawing/2014/main" id="{24DCA9B3-CBDD-5F2B-E2B9-AC4BC8A00E54}"/>
              </a:ext>
            </a:extLst>
          </p:cNvPr>
          <p:cNvPicPr>
            <a:picLocks noGrp="1" noChangeAspect="1"/>
          </p:cNvPicPr>
          <p:nvPr>
            <p:ph type="pic" idx="1"/>
          </p:nvPr>
        </p:nvPicPr>
        <p:blipFill>
          <a:blip r:embed="rId2"/>
          <a:srcRect l="14379" r="14379"/>
          <a:stretch>
            <a:fillRect/>
          </a:stretch>
        </p:blipFill>
        <p:spPr/>
      </p:pic>
      <p:sp>
        <p:nvSpPr>
          <p:cNvPr id="4" name="Text Placeholder 3">
            <a:extLst>
              <a:ext uri="{FF2B5EF4-FFF2-40B4-BE49-F238E27FC236}">
                <a16:creationId xmlns:a16="http://schemas.microsoft.com/office/drawing/2014/main" id="{7E8CAD55-5F09-743C-67AC-59C0A3D88A03}"/>
              </a:ext>
            </a:extLst>
          </p:cNvPr>
          <p:cNvSpPr>
            <a:spLocks noGrp="1"/>
          </p:cNvSpPr>
          <p:nvPr>
            <p:ph type="body" sz="half" idx="2"/>
          </p:nvPr>
        </p:nvSpPr>
        <p:spPr>
          <a:xfrm>
            <a:off x="1141411" y="1660633"/>
            <a:ext cx="5334001" cy="4349641"/>
          </a:xfrm>
        </p:spPr>
        <p:txBody>
          <a:bodyPr>
            <a:normAutofit/>
          </a:bodyPr>
          <a:lstStyle/>
          <a:p>
            <a:r>
              <a:rPr lang="en-US" sz="1900" dirty="0"/>
              <a:t>To improve beyond Level 1 in both TPE 2 and TPE 4, I recognize the need to develop more personalized engagement strategies and plan my sessions with a greater focus on each student’s individual needs. This will involve actively seeking student feedback about what works best for them, researching different instructional techniques, and applying a more adaptive approach to tutoring. Additionally, I plan to invest time in learning about cultural responsiveness and inclusive teaching practices to better support my students’ diverse backgrounds.</a:t>
            </a:r>
          </a:p>
        </p:txBody>
      </p:sp>
    </p:spTree>
    <p:extLst>
      <p:ext uri="{BB962C8B-B14F-4D97-AF65-F5344CB8AC3E}">
        <p14:creationId xmlns:p14="http://schemas.microsoft.com/office/powerpoint/2010/main" val="21080105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5AD0B8"/>
      </a:accent1>
      <a:accent2>
        <a:srgbClr val="47BB7E"/>
      </a:accent2>
      <a:accent3>
        <a:srgbClr val="96CD4B"/>
      </a:accent3>
      <a:accent4>
        <a:srgbClr val="61C7DD"/>
      </a:accent4>
      <a:accent5>
        <a:srgbClr val="2495CF"/>
      </a:accent5>
      <a:accent6>
        <a:srgbClr val="5A74D1"/>
      </a:accent6>
      <a:hlink>
        <a:srgbClr val="72CEBB"/>
      </a:hlink>
      <a:folHlink>
        <a:srgbClr val="98E6D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F017D31-E675-491F-B600-F06278E25DAD}">
  <ds:schemaRefs>
    <ds:schemaRef ds:uri="http://schemas.microsoft.com/sharepoint/v3/contenttype/forms"/>
  </ds:schemaRefs>
</ds:datastoreItem>
</file>

<file path=customXml/itemProps2.xml><?xml version="1.0" encoding="utf-8"?>
<ds:datastoreItem xmlns:ds="http://schemas.openxmlformats.org/officeDocument/2006/customXml" ds:itemID="{6A89A57F-CF3F-47C6-90BB-70331E72BC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11B8520-39D0-4E39-88E2-3CE8E9A6E44A}">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School design</Template>
  <TotalTime>120</TotalTime>
  <Words>1607</Words>
  <Application>Microsoft Office PowerPoint</Application>
  <PresentationFormat>Widescreen</PresentationFormat>
  <Paragraphs>70</Paragraphs>
  <Slides>11</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Century Gothic</vt:lpstr>
      <vt:lpstr>Mesh</vt:lpstr>
      <vt:lpstr>Equitable Learning Environments  Frank Jamison National University April 21, 2024</vt:lpstr>
      <vt:lpstr>TPE 2: Creating and Maintaining Effective Environments for Student Learning</vt:lpstr>
      <vt:lpstr>TPE 4: Planning Instruction and Designing Learning Experiences for All Students</vt:lpstr>
      <vt:lpstr>TPE 2 Level Comparisons</vt:lpstr>
      <vt:lpstr>TPE 4 Level Comparisons</vt:lpstr>
      <vt:lpstr>Science in  education Promotes</vt:lpstr>
      <vt:lpstr>TPE 2 Reflection</vt:lpstr>
      <vt:lpstr>TPE 4 Reflection</vt:lpstr>
      <vt:lpstr>Moving Forward</vt:lpstr>
      <vt:lpstr>promoting safe and equitable learning environments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Equitable Learning Environments  Frank Jamison National University April 21, 2024</dc:title>
  <dc:creator>Frank Jamison</dc:creator>
  <cp:lastModifiedBy>Frank Jamison</cp:lastModifiedBy>
  <cp:revision>1</cp:revision>
  <dcterms:created xsi:type="dcterms:W3CDTF">2024-04-20T21:16:28Z</dcterms:created>
  <dcterms:modified xsi:type="dcterms:W3CDTF">2024-04-20T23:17:15Z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